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slides/slide9.xml" ContentType="application/vnd.openxmlformats-officedocument.presentationml.slide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slides/slide10.xml" ContentType="application/vnd.openxmlformats-officedocument.presentationml.slide+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colors1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1.xml" ContentType="application/vnd.openxmlformats-officedocument.customXml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5"/>
  </p:sldMasterIdLst>
  <p:notesMasterIdLst>
    <p:notesMasterId r:id="rId16"/>
  </p:notesMasterIdLst>
  <p:sldIdLst>
    <p:sldId id="257" r:id="rId6"/>
    <p:sldId id="296" r:id="rId7"/>
    <p:sldId id="294" r:id="rId8"/>
    <p:sldId id="274" r:id="rId9"/>
    <p:sldId id="284" r:id="rId10"/>
    <p:sldId id="279" r:id="rId11"/>
    <p:sldId id="297" r:id="rId12"/>
    <p:sldId id="293" r:id="rId13"/>
    <p:sldId id="259" r:id="rId14"/>
    <p:sldId id="298" r:id="rId15"/>
  </p:sldIdLst>
  <p:sldSz cx="9144000" cy="5143500" type="screen16x9"/>
  <p:notesSz cx="6799263" cy="99298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49">
          <p15:clr>
            <a:srgbClr val="A4A3A4"/>
          </p15:clr>
        </p15:guide>
        <p15:guide id="2" pos="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3C55B"/>
    <a:srgbClr val="155697"/>
    <a:srgbClr val="0070C0"/>
    <a:srgbClr val="D0E6CF"/>
    <a:srgbClr val="0096C8"/>
    <a:srgbClr val="0092D4"/>
    <a:srgbClr val="00A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76" autoAdjust="0"/>
    <p:restoredTop sz="82689" autoAdjust="0"/>
  </p:normalViewPr>
  <p:slideViewPr>
    <p:cSldViewPr snapToGrid="0" showGuides="1">
      <p:cViewPr varScale="1">
        <p:scale>
          <a:sx n="77" d="100"/>
          <a:sy n="77" d="100"/>
        </p:scale>
        <p:origin x="764" y="52"/>
      </p:cViewPr>
      <p:guideLst>
        <p:guide orient="horz" pos="2749"/>
        <p:guide pos="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5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29012F-8F58-4763-A855-9B2E8ECC499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E30EBF2-BC86-43B3-AC30-EFB54DBA7B55}">
      <dgm:prSet phldrT="[Text]" custT="1"/>
      <dgm:spPr>
        <a:solidFill>
          <a:srgbClr val="FFFF00"/>
        </a:solidFill>
      </dgm:spPr>
      <dgm:t>
        <a:bodyPr/>
        <a:lstStyle/>
        <a:p>
          <a:r>
            <a:rPr lang="sv-SE" sz="1000" baseline="0" dirty="0" smtClean="0">
              <a:solidFill>
                <a:schemeClr val="tx1"/>
              </a:solidFill>
            </a:rPr>
            <a:t>Kommunikation </a:t>
          </a:r>
          <a:r>
            <a:rPr lang="sv-SE" sz="1000" baseline="0" dirty="0">
              <a:solidFill>
                <a:schemeClr val="tx1"/>
              </a:solidFill>
            </a:rPr>
            <a:t>pågår</a:t>
          </a:r>
        </a:p>
      </dgm:t>
    </dgm:pt>
    <dgm:pt modelId="{D04FE1E9-511E-442A-A15D-86DFA2378B36}" type="parTrans" cxnId="{32C6208A-8EDF-4EBA-82EE-51244B2FB096}">
      <dgm:prSet/>
      <dgm:spPr/>
      <dgm:t>
        <a:bodyPr/>
        <a:lstStyle/>
        <a:p>
          <a:endParaRPr lang="sv-SE"/>
        </a:p>
      </dgm:t>
    </dgm:pt>
    <dgm:pt modelId="{EE9356BD-5786-4345-9CEB-D4698B2441ED}" type="sibTrans" cxnId="{32C6208A-8EDF-4EBA-82EE-51244B2FB096}">
      <dgm:prSet/>
      <dgm:spPr/>
      <dgm:t>
        <a:bodyPr/>
        <a:lstStyle/>
        <a:p>
          <a:endParaRPr lang="sv-SE"/>
        </a:p>
      </dgm:t>
    </dgm:pt>
    <dgm:pt modelId="{634586CF-6C1D-4B1B-A531-095950EC8B72}">
      <dgm:prSet phldrT="[Text]" custT="1"/>
      <dgm:spPr>
        <a:solidFill>
          <a:srgbClr val="FFFF00"/>
        </a:solidFill>
      </dgm:spPr>
      <dgm:t>
        <a:bodyPr/>
        <a:lstStyle/>
        <a:p>
          <a:r>
            <a:rPr lang="sv-SE" sz="1000" baseline="0" dirty="0">
              <a:solidFill>
                <a:schemeClr val="tx1"/>
              </a:solidFill>
            </a:rPr>
            <a:t>Finansiering av centrumet säkras</a:t>
          </a:r>
        </a:p>
      </dgm:t>
    </dgm:pt>
    <dgm:pt modelId="{17494D75-EB29-42E1-80BA-8EE2BC52CC3D}" type="parTrans" cxnId="{698095A9-974D-44A2-B53B-96CFA1A8378B}">
      <dgm:prSet/>
      <dgm:spPr/>
      <dgm:t>
        <a:bodyPr/>
        <a:lstStyle/>
        <a:p>
          <a:endParaRPr lang="sv-SE"/>
        </a:p>
      </dgm:t>
    </dgm:pt>
    <dgm:pt modelId="{A2E682F7-57F7-4479-95FA-EEDE2F31982B}" type="sibTrans" cxnId="{698095A9-974D-44A2-B53B-96CFA1A8378B}">
      <dgm:prSet/>
      <dgm:spPr/>
      <dgm:t>
        <a:bodyPr/>
        <a:lstStyle/>
        <a:p>
          <a:endParaRPr lang="sv-SE"/>
        </a:p>
      </dgm:t>
    </dgm:pt>
    <dgm:pt modelId="{59D50BFC-F3E6-4FAC-9AEC-6DEEFF74DCA7}">
      <dgm:prSet phldrT="[Text]" custT="1"/>
      <dgm:spPr>
        <a:solidFill>
          <a:srgbClr val="FFFF00"/>
        </a:solidFill>
      </dgm:spPr>
      <dgm:t>
        <a:bodyPr/>
        <a:lstStyle/>
        <a:p>
          <a:r>
            <a:rPr lang="sv-SE" sz="1000" baseline="0" dirty="0">
              <a:solidFill>
                <a:schemeClr val="tx1"/>
              </a:solidFill>
            </a:rPr>
            <a:t>Organisation fastställs</a:t>
          </a:r>
        </a:p>
      </dgm:t>
    </dgm:pt>
    <dgm:pt modelId="{98896683-CA8E-483F-AE0F-3790B57A3770}" type="parTrans" cxnId="{240A87AA-4D73-49D8-B1EE-E5064112F117}">
      <dgm:prSet/>
      <dgm:spPr/>
      <dgm:t>
        <a:bodyPr/>
        <a:lstStyle/>
        <a:p>
          <a:endParaRPr lang="sv-SE"/>
        </a:p>
      </dgm:t>
    </dgm:pt>
    <dgm:pt modelId="{26800328-6477-4897-844D-E1C4656D7734}" type="sibTrans" cxnId="{240A87AA-4D73-49D8-B1EE-E5064112F117}">
      <dgm:prSet/>
      <dgm:spPr/>
      <dgm:t>
        <a:bodyPr/>
        <a:lstStyle/>
        <a:p>
          <a:endParaRPr lang="sv-SE"/>
        </a:p>
      </dgm:t>
    </dgm:pt>
    <dgm:pt modelId="{489EE7F3-C796-4149-94CB-229B9AB1C605}" type="pres">
      <dgm:prSet presAssocID="{EB29012F-8F58-4763-A855-9B2E8ECC4992}" presName="Name0" presStyleCnt="0">
        <dgm:presLayoutVars>
          <dgm:dir/>
          <dgm:animLvl val="lvl"/>
          <dgm:resizeHandles val="exact"/>
        </dgm:presLayoutVars>
      </dgm:prSet>
      <dgm:spPr/>
    </dgm:pt>
    <dgm:pt modelId="{DC3E92DD-0A5A-424D-B8A5-6C60444738B6}" type="pres">
      <dgm:prSet presAssocID="{1E30EBF2-BC86-43B3-AC30-EFB54DBA7B55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5E13065D-DD59-409B-8CF8-4A5D0CED912E}" type="pres">
      <dgm:prSet presAssocID="{EE9356BD-5786-4345-9CEB-D4698B2441ED}" presName="parTxOnlySpace" presStyleCnt="0"/>
      <dgm:spPr/>
    </dgm:pt>
    <dgm:pt modelId="{6412BE28-577A-4497-AAE1-0DC183AA3310}" type="pres">
      <dgm:prSet presAssocID="{634586CF-6C1D-4B1B-A531-095950EC8B72}" presName="parTxOnly" presStyleLbl="node1" presStyleIdx="1" presStyleCnt="3" custLinFactNeighborX="114" custLinFactNeighborY="-40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0334364F-9228-4AFB-A68B-AFD8117F6858}" type="pres">
      <dgm:prSet presAssocID="{A2E682F7-57F7-4479-95FA-EEDE2F31982B}" presName="parTxOnlySpace" presStyleCnt="0"/>
      <dgm:spPr/>
    </dgm:pt>
    <dgm:pt modelId="{499A13FA-D35E-48E5-9673-69B4448750BB}" type="pres">
      <dgm:prSet presAssocID="{59D50BFC-F3E6-4FAC-9AEC-6DEEFF74DCA7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8E8AA857-38D8-4893-AC21-243C08E920FD}" type="presOf" srcId="{634586CF-6C1D-4B1B-A531-095950EC8B72}" destId="{6412BE28-577A-4497-AAE1-0DC183AA3310}" srcOrd="0" destOrd="0" presId="urn:microsoft.com/office/officeart/2005/8/layout/chevron1"/>
    <dgm:cxn modelId="{1F632ADC-1EB7-408B-AD87-3C300BCB0D30}" type="presOf" srcId="{1E30EBF2-BC86-43B3-AC30-EFB54DBA7B55}" destId="{DC3E92DD-0A5A-424D-B8A5-6C60444738B6}" srcOrd="0" destOrd="0" presId="urn:microsoft.com/office/officeart/2005/8/layout/chevron1"/>
    <dgm:cxn modelId="{AF5BBED7-B703-4B79-BEEA-37EB51B15B9F}" type="presOf" srcId="{59D50BFC-F3E6-4FAC-9AEC-6DEEFF74DCA7}" destId="{499A13FA-D35E-48E5-9673-69B4448750BB}" srcOrd="0" destOrd="0" presId="urn:microsoft.com/office/officeart/2005/8/layout/chevron1"/>
    <dgm:cxn modelId="{240A87AA-4D73-49D8-B1EE-E5064112F117}" srcId="{EB29012F-8F58-4763-A855-9B2E8ECC4992}" destId="{59D50BFC-F3E6-4FAC-9AEC-6DEEFF74DCA7}" srcOrd="2" destOrd="0" parTransId="{98896683-CA8E-483F-AE0F-3790B57A3770}" sibTransId="{26800328-6477-4897-844D-E1C4656D7734}"/>
    <dgm:cxn modelId="{BA431D95-A8ED-4FB8-83D8-5A7C564CDA2B}" type="presOf" srcId="{EB29012F-8F58-4763-A855-9B2E8ECC4992}" destId="{489EE7F3-C796-4149-94CB-229B9AB1C605}" srcOrd="0" destOrd="0" presId="urn:microsoft.com/office/officeart/2005/8/layout/chevron1"/>
    <dgm:cxn modelId="{32C6208A-8EDF-4EBA-82EE-51244B2FB096}" srcId="{EB29012F-8F58-4763-A855-9B2E8ECC4992}" destId="{1E30EBF2-BC86-43B3-AC30-EFB54DBA7B55}" srcOrd="0" destOrd="0" parTransId="{D04FE1E9-511E-442A-A15D-86DFA2378B36}" sibTransId="{EE9356BD-5786-4345-9CEB-D4698B2441ED}"/>
    <dgm:cxn modelId="{698095A9-974D-44A2-B53B-96CFA1A8378B}" srcId="{EB29012F-8F58-4763-A855-9B2E8ECC4992}" destId="{634586CF-6C1D-4B1B-A531-095950EC8B72}" srcOrd="1" destOrd="0" parTransId="{17494D75-EB29-42E1-80BA-8EE2BC52CC3D}" sibTransId="{A2E682F7-57F7-4479-95FA-EEDE2F31982B}"/>
    <dgm:cxn modelId="{04DC2AC9-2E73-4F9D-8A9E-C953066FA02A}" type="presParOf" srcId="{489EE7F3-C796-4149-94CB-229B9AB1C605}" destId="{DC3E92DD-0A5A-424D-B8A5-6C60444738B6}" srcOrd="0" destOrd="0" presId="urn:microsoft.com/office/officeart/2005/8/layout/chevron1"/>
    <dgm:cxn modelId="{035C02E2-343C-4B4D-A521-42BE4C4C0D16}" type="presParOf" srcId="{489EE7F3-C796-4149-94CB-229B9AB1C605}" destId="{5E13065D-DD59-409B-8CF8-4A5D0CED912E}" srcOrd="1" destOrd="0" presId="urn:microsoft.com/office/officeart/2005/8/layout/chevron1"/>
    <dgm:cxn modelId="{B88EB2C7-0D3A-4204-92F5-DAEBDD3D495A}" type="presParOf" srcId="{489EE7F3-C796-4149-94CB-229B9AB1C605}" destId="{6412BE28-577A-4497-AAE1-0DC183AA3310}" srcOrd="2" destOrd="0" presId="urn:microsoft.com/office/officeart/2005/8/layout/chevron1"/>
    <dgm:cxn modelId="{9A4720A3-8C7E-439D-9EFD-0AB3B417D31D}" type="presParOf" srcId="{489EE7F3-C796-4149-94CB-229B9AB1C605}" destId="{0334364F-9228-4AFB-A68B-AFD8117F6858}" srcOrd="3" destOrd="0" presId="urn:microsoft.com/office/officeart/2005/8/layout/chevron1"/>
    <dgm:cxn modelId="{756D1C0B-71B4-4E04-8856-ADB4BB9A162F}" type="presParOf" srcId="{489EE7F3-C796-4149-94CB-229B9AB1C605}" destId="{499A13FA-D35E-48E5-9673-69B4448750BB}" srcOrd="4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29012F-8F58-4763-A855-9B2E8ECC499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03FA8FDF-C5F9-4545-8474-12FAAC0A7F41}">
      <dgm:prSet phldrT="[Text]" custT="1"/>
      <dgm:spPr>
        <a:solidFill>
          <a:srgbClr val="FF0000"/>
        </a:solidFill>
      </dgm:spPr>
      <dgm:t>
        <a:bodyPr/>
        <a:lstStyle/>
        <a:p>
          <a:r>
            <a:rPr lang="sv-SE" sz="1000" dirty="0">
              <a:solidFill>
                <a:schemeClr val="bg1"/>
              </a:solidFill>
            </a:rPr>
            <a:t>Avveckling</a:t>
          </a:r>
          <a:r>
            <a:rPr lang="sv-SE" sz="1000" baseline="0" dirty="0">
              <a:solidFill>
                <a:schemeClr val="bg1"/>
              </a:solidFill>
            </a:rPr>
            <a:t> - rapport februari 2022</a:t>
          </a:r>
          <a:endParaRPr lang="sv-SE" sz="1000" dirty="0">
            <a:solidFill>
              <a:schemeClr val="bg1"/>
            </a:solidFill>
          </a:endParaRPr>
        </a:p>
      </dgm:t>
    </dgm:pt>
    <dgm:pt modelId="{FA0A015D-1D59-4B7F-8954-2029F28E7DC3}" type="parTrans" cxnId="{FE831CCB-C92E-4606-97D9-FF3DB07FEFBF}">
      <dgm:prSet/>
      <dgm:spPr/>
      <dgm:t>
        <a:bodyPr/>
        <a:lstStyle/>
        <a:p>
          <a:endParaRPr lang="sv-SE"/>
        </a:p>
      </dgm:t>
    </dgm:pt>
    <dgm:pt modelId="{6D5D9651-6F8B-470D-B53E-8A17C4BC58EE}" type="sibTrans" cxnId="{FE831CCB-C92E-4606-97D9-FF3DB07FEFBF}">
      <dgm:prSet/>
      <dgm:spPr/>
      <dgm:t>
        <a:bodyPr/>
        <a:lstStyle/>
        <a:p>
          <a:endParaRPr lang="sv-SE"/>
        </a:p>
      </dgm:t>
    </dgm:pt>
    <dgm:pt modelId="{7A84F8F2-C802-44D3-ACCE-E29370BD50AF}">
      <dgm:prSet phldrT="[Text]" custT="1"/>
      <dgm:spPr>
        <a:solidFill>
          <a:srgbClr val="FFFF00"/>
        </a:solidFill>
      </dgm:spPr>
      <dgm:t>
        <a:bodyPr/>
        <a:lstStyle/>
        <a:p>
          <a:r>
            <a:rPr lang="sv-SE" sz="1000" dirty="0">
              <a:solidFill>
                <a:schemeClr val="tx1"/>
              </a:solidFill>
            </a:rPr>
            <a:t>Slutrelease</a:t>
          </a:r>
          <a:r>
            <a:rPr lang="sv-SE" sz="1000" baseline="0" dirty="0">
              <a:solidFill>
                <a:schemeClr val="tx1"/>
              </a:solidFill>
            </a:rPr>
            <a:t> av webbplatsen</a:t>
          </a:r>
          <a:endParaRPr lang="sv-SE" sz="1000" dirty="0">
            <a:solidFill>
              <a:schemeClr val="tx1"/>
            </a:solidFill>
          </a:endParaRPr>
        </a:p>
      </dgm:t>
    </dgm:pt>
    <dgm:pt modelId="{D2E0A450-AF90-402F-959B-56FC6AA5A8DB}" type="parTrans" cxnId="{EB2FD06E-45A0-4E21-82F9-22F396D01683}">
      <dgm:prSet/>
      <dgm:spPr/>
      <dgm:t>
        <a:bodyPr/>
        <a:lstStyle/>
        <a:p>
          <a:endParaRPr lang="sv-SE"/>
        </a:p>
      </dgm:t>
    </dgm:pt>
    <dgm:pt modelId="{529D9745-2002-468C-A3D6-5A4A7BAF8807}" type="sibTrans" cxnId="{EB2FD06E-45A0-4E21-82F9-22F396D01683}">
      <dgm:prSet/>
      <dgm:spPr/>
      <dgm:t>
        <a:bodyPr/>
        <a:lstStyle/>
        <a:p>
          <a:endParaRPr lang="sv-SE"/>
        </a:p>
      </dgm:t>
    </dgm:pt>
    <dgm:pt modelId="{FEFA75A8-0088-4E27-A986-25C14D1CAE64}">
      <dgm:prSet phldrT="[Text]" custT="1"/>
      <dgm:spPr>
        <a:xfrm>
          <a:off x="1922294" y="1098006"/>
          <a:ext cx="2133936" cy="853574"/>
        </a:xfrm>
        <a:solidFill>
          <a:srgbClr val="FFFF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sv-SE" sz="10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+mn-cs"/>
            </a:rPr>
            <a:t>Utredning</a:t>
          </a:r>
          <a:r>
            <a:rPr lang="sv-SE" sz="1000" baseline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+mn-cs"/>
            </a:rPr>
            <a:t> skolans behov</a:t>
          </a:r>
          <a:endParaRPr lang="sv-SE" sz="10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+mn-cs"/>
          </a:endParaRPr>
        </a:p>
      </dgm:t>
    </dgm:pt>
    <dgm:pt modelId="{23421D85-B1F9-412A-B037-8046B54BCB21}" type="parTrans" cxnId="{40EDFE60-8558-4FC7-9153-DFFDE0BBBC97}">
      <dgm:prSet/>
      <dgm:spPr/>
      <dgm:t>
        <a:bodyPr/>
        <a:lstStyle/>
        <a:p>
          <a:endParaRPr lang="sv-SE"/>
        </a:p>
      </dgm:t>
    </dgm:pt>
    <dgm:pt modelId="{1444DAC8-72FB-42E6-A5BC-1B77EDB5A3A6}" type="sibTrans" cxnId="{40EDFE60-8558-4FC7-9153-DFFDE0BBBC97}">
      <dgm:prSet/>
      <dgm:spPr/>
      <dgm:t>
        <a:bodyPr/>
        <a:lstStyle/>
        <a:p>
          <a:endParaRPr lang="sv-SE"/>
        </a:p>
      </dgm:t>
    </dgm:pt>
    <dgm:pt modelId="{489EE7F3-C796-4149-94CB-229B9AB1C605}" type="pres">
      <dgm:prSet presAssocID="{EB29012F-8F58-4763-A855-9B2E8ECC499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950BC52C-A973-4E07-8C7B-B8B41077700C}" type="pres">
      <dgm:prSet presAssocID="{7A84F8F2-C802-44D3-ACCE-E29370BD50AF}" presName="parTxOnly" presStyleLbl="node1" presStyleIdx="0" presStyleCnt="3" custScaleX="107072" custLinFactNeighborX="-606" custLinFactNeighborY="27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82F511A7-3851-419B-BCD9-7C5F2B421916}" type="pres">
      <dgm:prSet presAssocID="{529D9745-2002-468C-A3D6-5A4A7BAF8807}" presName="parTxOnlySpace" presStyleCnt="0"/>
      <dgm:spPr/>
    </dgm:pt>
    <dgm:pt modelId="{D13A1CFA-203C-4FE3-80C0-4B5349ECFD92}" type="pres">
      <dgm:prSet presAssocID="{03FA8FDF-C5F9-4545-8474-12FAAC0A7F41}" presName="parTxOnly" presStyleLbl="node1" presStyleIdx="1" presStyleCnt="3" custLinFactNeighborX="114" custLinFactNeighborY="-13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366EE487-3BD2-40B5-BBF7-751F8DD30469}" type="pres">
      <dgm:prSet presAssocID="{6D5D9651-6F8B-470D-B53E-8A17C4BC58EE}" presName="parTxOnlySpace" presStyleCnt="0"/>
      <dgm:spPr/>
    </dgm:pt>
    <dgm:pt modelId="{D92336B6-A40C-4730-A7D6-ED5F26CBCDED}" type="pres">
      <dgm:prSet presAssocID="{FEFA75A8-0088-4E27-A986-25C14D1CAE64}" presName="parTxOnly" presStyleLbl="node1" presStyleIdx="2" presStyleCnt="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sv-SE"/>
        </a:p>
      </dgm:t>
    </dgm:pt>
  </dgm:ptLst>
  <dgm:cxnLst>
    <dgm:cxn modelId="{FE831CCB-C92E-4606-97D9-FF3DB07FEFBF}" srcId="{EB29012F-8F58-4763-A855-9B2E8ECC4992}" destId="{03FA8FDF-C5F9-4545-8474-12FAAC0A7F41}" srcOrd="1" destOrd="0" parTransId="{FA0A015D-1D59-4B7F-8954-2029F28E7DC3}" sibTransId="{6D5D9651-6F8B-470D-B53E-8A17C4BC58EE}"/>
    <dgm:cxn modelId="{EB2FD06E-45A0-4E21-82F9-22F396D01683}" srcId="{EB29012F-8F58-4763-A855-9B2E8ECC4992}" destId="{7A84F8F2-C802-44D3-ACCE-E29370BD50AF}" srcOrd="0" destOrd="0" parTransId="{D2E0A450-AF90-402F-959B-56FC6AA5A8DB}" sibTransId="{529D9745-2002-468C-A3D6-5A4A7BAF8807}"/>
    <dgm:cxn modelId="{E059CF1D-6AB1-4338-A5FF-1351A1BD3F91}" type="presOf" srcId="{FEFA75A8-0088-4E27-A986-25C14D1CAE64}" destId="{D92336B6-A40C-4730-A7D6-ED5F26CBCDED}" srcOrd="0" destOrd="0" presId="urn:microsoft.com/office/officeart/2005/8/layout/chevron1"/>
    <dgm:cxn modelId="{7B58BCD4-2C87-4BC7-8254-7C0891709D51}" type="presOf" srcId="{7A84F8F2-C802-44D3-ACCE-E29370BD50AF}" destId="{950BC52C-A973-4E07-8C7B-B8B41077700C}" srcOrd="0" destOrd="0" presId="urn:microsoft.com/office/officeart/2005/8/layout/chevron1"/>
    <dgm:cxn modelId="{495F4A25-D25B-4785-8797-A43C70106DFE}" type="presOf" srcId="{03FA8FDF-C5F9-4545-8474-12FAAC0A7F41}" destId="{D13A1CFA-203C-4FE3-80C0-4B5349ECFD92}" srcOrd="0" destOrd="0" presId="urn:microsoft.com/office/officeart/2005/8/layout/chevron1"/>
    <dgm:cxn modelId="{4D308080-2FFE-4ACE-8DF2-D9B688C0312F}" type="presOf" srcId="{EB29012F-8F58-4763-A855-9B2E8ECC4992}" destId="{489EE7F3-C796-4149-94CB-229B9AB1C605}" srcOrd="0" destOrd="0" presId="urn:microsoft.com/office/officeart/2005/8/layout/chevron1"/>
    <dgm:cxn modelId="{40EDFE60-8558-4FC7-9153-DFFDE0BBBC97}" srcId="{EB29012F-8F58-4763-A855-9B2E8ECC4992}" destId="{FEFA75A8-0088-4E27-A986-25C14D1CAE64}" srcOrd="2" destOrd="0" parTransId="{23421D85-B1F9-412A-B037-8046B54BCB21}" sibTransId="{1444DAC8-72FB-42E6-A5BC-1B77EDB5A3A6}"/>
    <dgm:cxn modelId="{C29C5F28-168A-4360-980F-2EA29A73A350}" type="presParOf" srcId="{489EE7F3-C796-4149-94CB-229B9AB1C605}" destId="{950BC52C-A973-4E07-8C7B-B8B41077700C}" srcOrd="0" destOrd="0" presId="urn:microsoft.com/office/officeart/2005/8/layout/chevron1"/>
    <dgm:cxn modelId="{CB8465C2-DC49-4F5C-B7A1-D95C0D254749}" type="presParOf" srcId="{489EE7F3-C796-4149-94CB-229B9AB1C605}" destId="{82F511A7-3851-419B-BCD9-7C5F2B421916}" srcOrd="1" destOrd="0" presId="urn:microsoft.com/office/officeart/2005/8/layout/chevron1"/>
    <dgm:cxn modelId="{8FDC28BA-1395-4F8A-9D36-4912E0575D6A}" type="presParOf" srcId="{489EE7F3-C796-4149-94CB-229B9AB1C605}" destId="{D13A1CFA-203C-4FE3-80C0-4B5349ECFD92}" srcOrd="2" destOrd="0" presId="urn:microsoft.com/office/officeart/2005/8/layout/chevron1"/>
    <dgm:cxn modelId="{018316B9-65D6-4C85-AECE-980E0A646266}" type="presParOf" srcId="{489EE7F3-C796-4149-94CB-229B9AB1C605}" destId="{366EE487-3BD2-40B5-BBF7-751F8DD30469}" srcOrd="3" destOrd="0" presId="urn:microsoft.com/office/officeart/2005/8/layout/chevron1"/>
    <dgm:cxn modelId="{B21784A3-E611-4C55-BCDB-9DB48125782E}" type="presParOf" srcId="{489EE7F3-C796-4149-94CB-229B9AB1C605}" destId="{D92336B6-A40C-4730-A7D6-ED5F26CBCDED}" srcOrd="4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3E92DD-0A5A-424D-B8A5-6C60444738B6}">
      <dsp:nvSpPr>
        <dsp:cNvPr id="0" name=""/>
        <dsp:cNvSpPr/>
      </dsp:nvSpPr>
      <dsp:spPr>
        <a:xfrm>
          <a:off x="1751" y="1098006"/>
          <a:ext cx="2133936" cy="853574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baseline="0" dirty="0" smtClean="0">
              <a:solidFill>
                <a:schemeClr val="tx1"/>
              </a:solidFill>
            </a:rPr>
            <a:t>Kommunikation </a:t>
          </a:r>
          <a:r>
            <a:rPr lang="sv-SE" sz="1000" kern="1200" baseline="0" dirty="0">
              <a:solidFill>
                <a:schemeClr val="tx1"/>
              </a:solidFill>
            </a:rPr>
            <a:t>pågår</a:t>
          </a:r>
        </a:p>
      </dsp:txBody>
      <dsp:txXfrm>
        <a:off x="428538" y="1098006"/>
        <a:ext cx="1280362" cy="853574"/>
      </dsp:txXfrm>
    </dsp:sp>
    <dsp:sp modelId="{6412BE28-577A-4497-AAE1-0DC183AA3310}">
      <dsp:nvSpPr>
        <dsp:cNvPr id="0" name=""/>
        <dsp:cNvSpPr/>
      </dsp:nvSpPr>
      <dsp:spPr>
        <a:xfrm>
          <a:off x="1922537" y="1063283"/>
          <a:ext cx="2133936" cy="853574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baseline="0" dirty="0">
              <a:solidFill>
                <a:schemeClr val="tx1"/>
              </a:solidFill>
            </a:rPr>
            <a:t>Finansiering av centrumet säkras</a:t>
          </a:r>
        </a:p>
      </dsp:txBody>
      <dsp:txXfrm>
        <a:off x="2349324" y="1063283"/>
        <a:ext cx="1280362" cy="853574"/>
      </dsp:txXfrm>
    </dsp:sp>
    <dsp:sp modelId="{499A13FA-D35E-48E5-9673-69B4448750BB}">
      <dsp:nvSpPr>
        <dsp:cNvPr id="0" name=""/>
        <dsp:cNvSpPr/>
      </dsp:nvSpPr>
      <dsp:spPr>
        <a:xfrm>
          <a:off x="3842837" y="1098006"/>
          <a:ext cx="2133936" cy="853574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baseline="0" dirty="0">
              <a:solidFill>
                <a:schemeClr val="tx1"/>
              </a:solidFill>
            </a:rPr>
            <a:t>Organisation fastställs</a:t>
          </a:r>
        </a:p>
      </dsp:txBody>
      <dsp:txXfrm>
        <a:off x="4269624" y="1098006"/>
        <a:ext cx="1280362" cy="8535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BC52C-A973-4E07-8C7B-B8B41077700C}">
      <dsp:nvSpPr>
        <dsp:cNvPr id="0" name=""/>
        <dsp:cNvSpPr/>
      </dsp:nvSpPr>
      <dsp:spPr>
        <a:xfrm>
          <a:off x="456" y="1131094"/>
          <a:ext cx="2228586" cy="832556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>
              <a:solidFill>
                <a:schemeClr val="tx1"/>
              </a:solidFill>
            </a:rPr>
            <a:t>Slutrelease</a:t>
          </a:r>
          <a:r>
            <a:rPr lang="sv-SE" sz="1000" kern="1200" baseline="0" dirty="0">
              <a:solidFill>
                <a:schemeClr val="tx1"/>
              </a:solidFill>
            </a:rPr>
            <a:t> av webbplatsen</a:t>
          </a:r>
          <a:endParaRPr lang="sv-SE" sz="1000" kern="1200" dirty="0">
            <a:solidFill>
              <a:schemeClr val="tx1"/>
            </a:solidFill>
          </a:endParaRPr>
        </a:p>
      </dsp:txBody>
      <dsp:txXfrm>
        <a:off x="416734" y="1131094"/>
        <a:ext cx="1396030" cy="832556"/>
      </dsp:txXfrm>
    </dsp:sp>
    <dsp:sp modelId="{D13A1CFA-203C-4FE3-80C0-4B5349ECFD92}">
      <dsp:nvSpPr>
        <dsp:cNvPr id="0" name=""/>
        <dsp:cNvSpPr/>
      </dsp:nvSpPr>
      <dsp:spPr>
        <a:xfrm>
          <a:off x="2022402" y="1097226"/>
          <a:ext cx="2081390" cy="832556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>
              <a:solidFill>
                <a:schemeClr val="bg1"/>
              </a:solidFill>
            </a:rPr>
            <a:t>Avveckling</a:t>
          </a:r>
          <a:r>
            <a:rPr lang="sv-SE" sz="1000" kern="1200" baseline="0" dirty="0">
              <a:solidFill>
                <a:schemeClr val="bg1"/>
              </a:solidFill>
            </a:rPr>
            <a:t> - rapport februari 2022</a:t>
          </a:r>
          <a:endParaRPr lang="sv-SE" sz="1000" kern="1200" dirty="0">
            <a:solidFill>
              <a:schemeClr val="bg1"/>
            </a:solidFill>
          </a:endParaRPr>
        </a:p>
      </dsp:txBody>
      <dsp:txXfrm>
        <a:off x="2438680" y="1097226"/>
        <a:ext cx="1248834" cy="832556"/>
      </dsp:txXfrm>
    </dsp:sp>
    <dsp:sp modelId="{D92336B6-A40C-4730-A7D6-ED5F26CBCDED}">
      <dsp:nvSpPr>
        <dsp:cNvPr id="0" name=""/>
        <dsp:cNvSpPr/>
      </dsp:nvSpPr>
      <dsp:spPr>
        <a:xfrm>
          <a:off x="3895416" y="1108515"/>
          <a:ext cx="2081390" cy="832556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+mn-cs"/>
            </a:rPr>
            <a:t>Utredning</a:t>
          </a:r>
          <a:r>
            <a:rPr lang="sv-SE" sz="1000" kern="1200" baseline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+mn-cs"/>
            </a:rPr>
            <a:t> skolans behov</a:t>
          </a:r>
          <a:endParaRPr lang="sv-SE" sz="1000" kern="12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+mn-cs"/>
          </a:endParaRPr>
        </a:p>
      </dsp:txBody>
      <dsp:txXfrm>
        <a:off x="4311694" y="1108515"/>
        <a:ext cx="1248834" cy="8325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5F691-4DA6-4E7E-88E0-0B0E5F6DDD4C}" type="datetimeFigureOut">
              <a:rPr lang="sv-SE" smtClean="0"/>
              <a:t>2021-11-14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CB7F7-2DE7-442F-B621-87F2D8E04F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5747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Aktuellt från</a:t>
            </a:r>
            <a:r>
              <a:rPr lang="sv-SE" baseline="0" dirty="0" smtClean="0"/>
              <a:t> förstasidan på Polarbibblo.se. Presentation av alla språkdjuren på </a:t>
            </a:r>
            <a:r>
              <a:rPr lang="sv-SE" baseline="0" dirty="0" err="1" smtClean="0"/>
              <a:t>Polarbibblo</a:t>
            </a:r>
            <a:r>
              <a:rPr lang="sv-SE" baseline="0" dirty="0" smtClean="0"/>
              <a:t>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52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5964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sv-SE" baseline="0" dirty="0" smtClean="0"/>
              <a:t>Avslutningsfasen. </a:t>
            </a:r>
            <a:r>
              <a:rPr lang="sv-SE" dirty="0" smtClean="0"/>
              <a:t>Kommunikation –</a:t>
            </a:r>
            <a:r>
              <a:rPr lang="sv-SE" baseline="0" dirty="0" smtClean="0"/>
              <a:t> påbörjat arbetet med </a:t>
            </a:r>
            <a:r>
              <a:rPr lang="sv-SE" baseline="0" dirty="0" err="1" smtClean="0"/>
              <a:t>Yours</a:t>
            </a:r>
            <a:r>
              <a:rPr lang="sv-SE" baseline="0" dirty="0" smtClean="0"/>
              <a:t>, strategisk kommunikationsplan. Arbete pågår inför lansering 15 november. De övriga pilarna är påbörjande.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sv-SE" baseline="0" dirty="0" smtClean="0"/>
              <a:t>Går in i äskandet för utökad ram i Kultursamverkansmodellen. KB vill ge oss ett uppdrag i utvecklingen av Resursbibliotek. Först utredning. (Måste ses som ett projektbidrag).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sv-SE" baseline="0" dirty="0" smtClean="0"/>
              <a:t>Organisationens utseende påverkas mycket tydligt av omställningen i Region Norrbotten, projektanställningar ska undvikas och dispenser måste till vid anställningar. Dialog med Regionala utvecklingsdirektören samt nya chefen på Kulturenheten, Peppe </a:t>
            </a:r>
            <a:r>
              <a:rPr lang="sv-SE" baseline="0" dirty="0" smtClean="0"/>
              <a:t>Bergström Hesselbom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8230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Pil 1. En</a:t>
            </a:r>
            <a:r>
              <a:rPr lang="sv-SE" baseline="0" dirty="0" smtClean="0"/>
              <a:t> första deadline var 31 maj – blev 15 november. Språksidorna tog för lång tid.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aseline="0" dirty="0" smtClean="0"/>
              <a:t>Pil 3: ny jämfört med projektplanen: </a:t>
            </a:r>
            <a:r>
              <a:rPr lang="sv-SE" dirty="0" smtClean="0"/>
              <a:t>Återuppta utredningen</a:t>
            </a:r>
            <a:r>
              <a:rPr lang="sv-SE" baseline="0" dirty="0" smtClean="0"/>
              <a:t> av skolans behov. Förarbete pågår i och med KB:s intresse, men kommer hur som helst att vara en viktig del för 2022.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4243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sv-SE" baseline="0" dirty="0" smtClean="0"/>
              <a:t>Vi finns på alla våra språk, en miniminivå. Coronapandemin har påverkat barns perspektiv på vår </a:t>
            </a:r>
            <a:r>
              <a:rPr lang="sv-SE" baseline="0" dirty="0" smtClean="0"/>
              <a:t>design. Förseningar hos tidigare leverantör.</a:t>
            </a:r>
            <a:endParaRPr lang="sv-SE" baseline="0" dirty="0" smtClean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sv-SE" baseline="0" dirty="0" smtClean="0"/>
              <a:t>Utvecklingsarbetet är justerat i samband med ny leverantör och erfarenheter från i somras. Eget ärendehanteringssystem.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sv-SE" baseline="0" dirty="0" smtClean="0"/>
              <a:t>Sprintarbetet igång igen. Dyker upp nya frågor i samband med </a:t>
            </a:r>
            <a:r>
              <a:rPr lang="sv-SE" baseline="0" dirty="0" smtClean="0"/>
              <a:t>bytet av leverantör. </a:t>
            </a:r>
            <a:r>
              <a:rPr lang="sv-SE" baseline="0" dirty="0" smtClean="0"/>
              <a:t>Fler utvecklare, tempot har ökat.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sv-SE" baseline="0" dirty="0" smtClean="0"/>
              <a:t>Lanseringskampanj från 15 november.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aseline="0" dirty="0" smtClean="0"/>
              <a:t>6. Var </a:t>
            </a:r>
            <a:r>
              <a:rPr lang="sv-SE" baseline="0" dirty="0" smtClean="0"/>
              <a:t>är Noras pulka? Inspelningar har påbörjats. </a:t>
            </a:r>
            <a:r>
              <a:rPr lang="sv-SE" baseline="0" dirty="0" err="1" smtClean="0"/>
              <a:t>Pitesamiskan</a:t>
            </a:r>
            <a:r>
              <a:rPr lang="sv-SE" baseline="0" dirty="0" smtClean="0"/>
              <a:t> är klar. Förbättringar av redaktörsgränssnittet.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aseline="0" dirty="0" smtClean="0"/>
              <a:t>7. Video</a:t>
            </a:r>
            <a:r>
              <a:rPr lang="sv-SE" baseline="0" dirty="0" smtClean="0"/>
              <a:t>. Fått stöd av Svenska filminstitutet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0043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Protopersonas</a:t>
            </a:r>
            <a:r>
              <a:rPr lang="sv-SE" dirty="0" smtClean="0"/>
              <a:t>:</a:t>
            </a:r>
            <a:r>
              <a:rPr lang="sv-SE" baseline="0" dirty="0" smtClean="0"/>
              <a:t> Bygger på erfarenhet av våra användare, användardata och Workshoppar. Arbetsnamn från övre vänster hörn till nedre höger hörn: </a:t>
            </a:r>
            <a:r>
              <a:rPr lang="sv-SE" dirty="0" smtClean="0"/>
              <a:t>Emma,</a:t>
            </a:r>
            <a:r>
              <a:rPr lang="sv-SE" baseline="0" dirty="0" smtClean="0"/>
              <a:t> Olivia, Kim, Hugo, Samir och Marja.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0900E-8293-E547-8535-35C55CCB8D57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4330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sv-SE" dirty="0" smtClean="0"/>
              <a:t>Vardags</a:t>
            </a:r>
            <a:r>
              <a:rPr lang="sv-SE" baseline="0" dirty="0" smtClean="0"/>
              <a:t>jobb </a:t>
            </a:r>
            <a:r>
              <a:rPr lang="sv-SE" baseline="0" dirty="0" err="1" smtClean="0"/>
              <a:t>Polarbibblo</a:t>
            </a:r>
            <a:r>
              <a:rPr lang="sv-SE" baseline="0" dirty="0" smtClean="0"/>
              <a:t>. Stöd till huvudredaktören.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7207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Giellavahkku</a:t>
            </a:r>
            <a:r>
              <a:rPr lang="sv-SE" baseline="0" dirty="0" smtClean="0"/>
              <a:t> – vecka 43, Läslovet vecka 44, </a:t>
            </a:r>
            <a:r>
              <a:rPr lang="sv-SE" baseline="0" dirty="0" err="1" smtClean="0"/>
              <a:t>Lanseringkampanjen</a:t>
            </a:r>
            <a:r>
              <a:rPr lang="sv-SE" baseline="0" dirty="0" smtClean="0"/>
              <a:t> 15 november. Demokratiåret i december och julaktiviteter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2497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5.</a:t>
            </a:r>
            <a:r>
              <a:rPr lang="sv-SE" baseline="0" dirty="0" smtClean="0"/>
              <a:t> Vi hade planerat att vi skulle kunna hinna ca 11-12 </a:t>
            </a:r>
            <a:r>
              <a:rPr lang="sv-SE" baseline="0" dirty="0" smtClean="0"/>
              <a:t>sprintar under 2021. </a:t>
            </a:r>
            <a:r>
              <a:rPr lang="sv-SE" baseline="0" dirty="0" smtClean="0"/>
              <a:t>Blir nog </a:t>
            </a:r>
            <a:r>
              <a:rPr lang="sv-SE" baseline="0" dirty="0" smtClean="0"/>
              <a:t>10 stycken.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8466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2822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 för 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12"/>
          <p:cNvSpPr txBox="1">
            <a:spLocks/>
          </p:cNvSpPr>
          <p:nvPr userDrawn="1"/>
        </p:nvSpPr>
        <p:spPr>
          <a:xfrm>
            <a:off x="1046759" y="1884385"/>
            <a:ext cx="3551646" cy="1027480"/>
          </a:xfrm>
          <a:prstGeom prst="rect">
            <a:avLst/>
          </a:prstGeom>
        </p:spPr>
        <p:txBody>
          <a:bodyPr/>
          <a:lstStyle>
            <a:lvl1pPr marL="285750" indent="-285750" algn="l" defTabSz="762000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6575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0975" indent="-180975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90700" indent="-1762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54238" indent="-873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38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6pPr>
            <a:lvl7pPr marL="2895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7pPr>
            <a:lvl8pPr marL="3352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8pPr>
            <a:lvl9pPr marL="3810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sv-SE" sz="1400" b="1" kern="0" dirty="0" smtClean="0">
                <a:solidFill>
                  <a:srgbClr val="155697"/>
                </a:solidFill>
              </a:rPr>
              <a:t>Skapa ny sida</a:t>
            </a:r>
          </a:p>
          <a:p>
            <a:pPr marL="285750" indent="-285750">
              <a:spcBef>
                <a:spcPts val="160"/>
              </a:spcBef>
            </a:pPr>
            <a:r>
              <a:rPr lang="sv-SE" sz="1200" b="0" u="none" kern="0" dirty="0" smtClean="0"/>
              <a:t>I menyn </a:t>
            </a:r>
            <a:r>
              <a:rPr lang="sv-SE" sz="1200" b="1" u="none" kern="0" dirty="0" smtClean="0"/>
              <a:t>Start</a:t>
            </a:r>
            <a:r>
              <a:rPr lang="sv-SE" sz="1200" b="1" u="none" kern="0" baseline="0" dirty="0" smtClean="0"/>
              <a:t> </a:t>
            </a:r>
            <a:r>
              <a:rPr lang="sv-SE" sz="1200" b="0" u="none" kern="0" baseline="0" dirty="0" smtClean="0"/>
              <a:t>hittar du</a:t>
            </a:r>
            <a:r>
              <a:rPr lang="sv-SE" sz="1200" b="1" u="none" kern="0" baseline="0" dirty="0" smtClean="0"/>
              <a:t> </a:t>
            </a:r>
            <a:r>
              <a:rPr lang="sv-SE" sz="1200" b="0" i="1" u="none" kern="0" baseline="0" dirty="0" smtClean="0"/>
              <a:t>Ny bild</a:t>
            </a:r>
            <a:r>
              <a:rPr lang="sv-SE" sz="1200" b="0" u="none" kern="0" baseline="0" dirty="0" smtClean="0"/>
              <a:t>.</a:t>
            </a:r>
            <a:r>
              <a:rPr lang="sv-SE" sz="1200" b="0" u="none" kern="0" dirty="0" smtClean="0"/>
              <a:t> </a:t>
            </a:r>
          </a:p>
          <a:p>
            <a:pPr marL="285750" indent="-285750">
              <a:spcBef>
                <a:spcPts val="160"/>
              </a:spcBef>
            </a:pPr>
            <a:r>
              <a:rPr lang="sv-SE" sz="1200" i="0" u="none" kern="0" dirty="0" smtClean="0"/>
              <a:t>Klicka på pilen</a:t>
            </a:r>
            <a:r>
              <a:rPr lang="sv-SE" sz="1200" i="0" u="none" kern="0" baseline="0" dirty="0" smtClean="0"/>
              <a:t> och välj den </a:t>
            </a:r>
            <a:r>
              <a:rPr lang="sv-SE" sz="1200" i="0" u="none" kern="0" baseline="0" dirty="0" err="1" smtClean="0"/>
              <a:t>sidmall</a:t>
            </a:r>
            <a:r>
              <a:rPr lang="sv-SE" sz="1200" i="0" u="none" kern="0" baseline="0" dirty="0" smtClean="0"/>
              <a:t> du behöver.</a:t>
            </a:r>
            <a:endParaRPr lang="sv-SE" sz="1400" i="0" u="none" kern="0" baseline="0" dirty="0" smtClean="0"/>
          </a:p>
          <a:p>
            <a:endParaRPr lang="sv-SE" sz="1400" i="0" u="none" kern="0" baseline="0" dirty="0" smtClean="0"/>
          </a:p>
          <a:p>
            <a:endParaRPr lang="sv-SE" sz="1400" i="0" u="none" kern="0" baseline="0" dirty="0" smtClean="0"/>
          </a:p>
          <a:p>
            <a:endParaRPr lang="sv-SE" sz="1400" i="0" u="none" kern="0" baseline="0" dirty="0" smtClean="0"/>
          </a:p>
          <a:p>
            <a:pPr marL="228600" marR="0" indent="-228600" algn="l" defTabSz="762000" rtl="0" eaLnBrk="1" fontAlgn="base" latinLnBrk="0" hangingPunct="1">
              <a:lnSpc>
                <a:spcPct val="100000"/>
              </a:lnSpc>
              <a:spcBef>
                <a:spcPts val="160"/>
              </a:spcBef>
              <a:spcAft>
                <a:spcPct val="0"/>
              </a:spcAft>
              <a:buClr>
                <a:schemeClr val="tx2"/>
              </a:buClr>
              <a:buSzTx/>
              <a:buFont typeface="+mj-lt"/>
              <a:buAutoNum type="arabicPeriod"/>
              <a:tabLst/>
              <a:defRPr/>
            </a:pPr>
            <a:endParaRPr lang="sv-SE" sz="1200" kern="0" dirty="0" smtClean="0"/>
          </a:p>
          <a:p>
            <a:pPr marL="0" indent="0">
              <a:buNone/>
            </a:pPr>
            <a:endParaRPr lang="sv-SE" sz="1200" kern="0" dirty="0" smtClean="0"/>
          </a:p>
          <a:p>
            <a:pPr marL="0" indent="0">
              <a:buNone/>
            </a:pPr>
            <a:endParaRPr lang="sv-SE" sz="1200" kern="0" dirty="0" smtClean="0"/>
          </a:p>
          <a:p>
            <a:pPr marL="0" indent="0">
              <a:buNone/>
            </a:pPr>
            <a:endParaRPr lang="sv-SE" sz="1200" kern="0" dirty="0" smtClean="0"/>
          </a:p>
          <a:p>
            <a:pPr marL="0" indent="0">
              <a:buNone/>
            </a:pPr>
            <a:endParaRPr lang="sv-SE" sz="1200" kern="0" dirty="0"/>
          </a:p>
          <a:p>
            <a:endParaRPr lang="sv-SE" sz="1400" kern="0" dirty="0" smtClean="0"/>
          </a:p>
        </p:txBody>
      </p:sp>
      <p:sp>
        <p:nvSpPr>
          <p:cNvPr id="5" name="Rubrik 8"/>
          <p:cNvSpPr txBox="1">
            <a:spLocks/>
          </p:cNvSpPr>
          <p:nvPr userDrawn="1"/>
        </p:nvSpPr>
        <p:spPr>
          <a:xfrm>
            <a:off x="1034250" y="581288"/>
            <a:ext cx="5619750" cy="465534"/>
          </a:xfrm>
          <a:prstGeom prst="rect">
            <a:avLst/>
          </a:prstGeom>
        </p:spPr>
        <p:txBody>
          <a:bodyPr/>
          <a:lstStyle>
            <a:lvl1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2pPr>
            <a:lvl3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3pPr>
            <a:lvl4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4pPr>
            <a:lvl5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5pPr>
            <a:lvl6pPr marL="4572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6pPr>
            <a:lvl7pPr marL="9144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7pPr>
            <a:lvl8pPr marL="13716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8pPr>
            <a:lvl9pPr marL="18288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9pPr>
          </a:lstStyle>
          <a:p>
            <a:r>
              <a:rPr lang="sv-SE" kern="0" dirty="0" smtClean="0"/>
              <a:t>Våra nya mallar</a:t>
            </a:r>
            <a:endParaRPr lang="sv-SE" kern="0" dirty="0"/>
          </a:p>
        </p:txBody>
      </p:sp>
      <p:grpSp>
        <p:nvGrpSpPr>
          <p:cNvPr id="17" name="Grupp 16"/>
          <p:cNvGrpSpPr/>
          <p:nvPr userDrawn="1"/>
        </p:nvGrpSpPr>
        <p:grpSpPr>
          <a:xfrm>
            <a:off x="1153326" y="2947015"/>
            <a:ext cx="1761936" cy="992330"/>
            <a:chOff x="1545535" y="1656085"/>
            <a:chExt cx="1990725" cy="1085850"/>
          </a:xfrm>
        </p:grpSpPr>
        <p:pic>
          <p:nvPicPr>
            <p:cNvPr id="6" name="Bildobjekt 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5535" y="1656085"/>
              <a:ext cx="1990725" cy="10858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" name="Ellips 1"/>
            <p:cNvSpPr/>
            <p:nvPr userDrawn="1"/>
          </p:nvSpPr>
          <p:spPr bwMode="auto">
            <a:xfrm>
              <a:off x="2647464" y="2404704"/>
              <a:ext cx="152380" cy="152380"/>
            </a:xfrm>
            <a:prstGeom prst="ellipse">
              <a:avLst/>
            </a:prstGeom>
            <a:noFill/>
            <a:ln w="12700" cap="flat" cmpd="sng" algn="ctr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9" name="Grupp 48"/>
          <p:cNvGrpSpPr/>
          <p:nvPr userDrawn="1"/>
        </p:nvGrpSpPr>
        <p:grpSpPr>
          <a:xfrm>
            <a:off x="4584348" y="2911864"/>
            <a:ext cx="1761936" cy="999291"/>
            <a:chOff x="1563890" y="3912629"/>
            <a:chExt cx="1990725" cy="1085850"/>
          </a:xfrm>
        </p:grpSpPr>
        <p:pic>
          <p:nvPicPr>
            <p:cNvPr id="30" name="Bildobjekt 2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3890" y="3912629"/>
              <a:ext cx="1990725" cy="10858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4" name="Rektangel 43"/>
            <p:cNvSpPr/>
            <p:nvPr userDrawn="1"/>
          </p:nvSpPr>
          <p:spPr bwMode="auto">
            <a:xfrm>
              <a:off x="2802016" y="4183582"/>
              <a:ext cx="736413" cy="215328"/>
            </a:xfrm>
            <a:prstGeom prst="rect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600" b="0" i="0" u="none" strike="noStrike" cap="none" normalizeH="0" baseline="0" smtClean="0">
                <a:ln>
                  <a:noFill/>
                </a:ln>
                <a:noFill/>
                <a:effectLst/>
                <a:latin typeface="Arial" charset="0"/>
              </a:endParaRPr>
            </a:p>
          </p:txBody>
        </p:sp>
      </p:grpSp>
      <p:sp>
        <p:nvSpPr>
          <p:cNvPr id="15" name="Rektangel 14"/>
          <p:cNvSpPr/>
          <p:nvPr userDrawn="1"/>
        </p:nvSpPr>
        <p:spPr>
          <a:xfrm>
            <a:off x="4501299" y="1884384"/>
            <a:ext cx="4572000" cy="9130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sv-SE" sz="1400" b="1" kern="0" dirty="0" smtClean="0">
                <a:solidFill>
                  <a:srgbClr val="155697"/>
                </a:solidFill>
              </a:rPr>
              <a:t>Ändra mall på en befintlig sida</a:t>
            </a:r>
          </a:p>
          <a:p>
            <a:pPr marL="171450" indent="-171450">
              <a:spcBef>
                <a:spcPts val="160"/>
              </a:spcBef>
              <a:buFont typeface="Arial" panose="020B0604020202020204" pitchFamily="34" charset="0"/>
              <a:buChar char="•"/>
            </a:pPr>
            <a:r>
              <a:rPr lang="sv-SE" sz="1200" b="0" u="none" kern="0" dirty="0" smtClean="0"/>
              <a:t>Markera den sida i presentationen som du </a:t>
            </a:r>
            <a:br>
              <a:rPr lang="sv-SE" sz="1200" b="0" u="none" kern="0" dirty="0" smtClean="0"/>
            </a:br>
            <a:r>
              <a:rPr lang="sv-SE" sz="1200" b="0" u="none" kern="0" dirty="0" smtClean="0"/>
              <a:t>vill byta </a:t>
            </a:r>
            <a:r>
              <a:rPr lang="sv-SE" sz="1200" b="0" u="none" kern="0" dirty="0" err="1" smtClean="0"/>
              <a:t>sidmall</a:t>
            </a:r>
            <a:r>
              <a:rPr lang="sv-SE" sz="1200" b="0" u="none" kern="0" dirty="0" smtClean="0"/>
              <a:t> på. </a:t>
            </a:r>
          </a:p>
          <a:p>
            <a:pPr marL="171450" marR="0" indent="-171450" algn="l" defTabSz="762000" rtl="0" eaLnBrk="1" fontAlgn="base" latinLnBrk="0" hangingPunct="1">
              <a:lnSpc>
                <a:spcPct val="100000"/>
              </a:lnSpc>
              <a:spcBef>
                <a:spcPts val="160"/>
              </a:spcBef>
              <a:spcAft>
                <a:spcPct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b="0" u="none" kern="0" dirty="0" smtClean="0"/>
              <a:t>Gå</a:t>
            </a:r>
            <a:r>
              <a:rPr lang="sv-SE" sz="1200" b="0" u="none" kern="0" baseline="0" dirty="0" smtClean="0"/>
              <a:t> upp till menyn </a:t>
            </a:r>
            <a:r>
              <a:rPr lang="sv-SE" sz="1200" b="1" u="none" kern="0" dirty="0" smtClean="0"/>
              <a:t>Start</a:t>
            </a:r>
            <a:r>
              <a:rPr lang="sv-SE" sz="1200" b="1" u="none" kern="0" baseline="0" dirty="0" smtClean="0"/>
              <a:t> </a:t>
            </a:r>
            <a:r>
              <a:rPr lang="sv-SE" sz="1200" b="0" u="none" kern="0" baseline="0" dirty="0" smtClean="0"/>
              <a:t>och välj</a:t>
            </a:r>
            <a:r>
              <a:rPr lang="sv-SE" sz="1200" b="1" u="none" kern="0" baseline="0" dirty="0" smtClean="0"/>
              <a:t> </a:t>
            </a:r>
            <a:r>
              <a:rPr lang="sv-SE" sz="1200" b="0" i="1" u="none" kern="0" baseline="0" dirty="0" smtClean="0"/>
              <a:t>Layout</a:t>
            </a:r>
            <a:r>
              <a:rPr lang="sv-SE" sz="1200" b="0" u="none" kern="0" baseline="0" dirty="0" smtClean="0"/>
              <a:t>.</a:t>
            </a:r>
            <a:r>
              <a:rPr lang="sv-SE" sz="1200" b="0" u="none" kern="0" dirty="0" smtClean="0"/>
              <a:t> </a:t>
            </a:r>
          </a:p>
        </p:txBody>
      </p:sp>
      <p:sp>
        <p:nvSpPr>
          <p:cNvPr id="11" name="Platshållare för text 12"/>
          <p:cNvSpPr txBox="1">
            <a:spLocks/>
          </p:cNvSpPr>
          <p:nvPr userDrawn="1"/>
        </p:nvSpPr>
        <p:spPr>
          <a:xfrm>
            <a:off x="1051491" y="1139021"/>
            <a:ext cx="6419585" cy="691441"/>
          </a:xfrm>
          <a:prstGeom prst="rect">
            <a:avLst/>
          </a:prstGeom>
        </p:spPr>
        <p:txBody>
          <a:bodyPr/>
          <a:lstStyle>
            <a:lvl1pPr marL="285750" indent="-285750" algn="l" defTabSz="762000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6575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0975" indent="-180975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90700" indent="-1762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54238" indent="-873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38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6pPr>
            <a:lvl7pPr marL="2895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7pPr>
            <a:lvl8pPr marL="3352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8pPr>
            <a:lvl9pPr marL="3810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spcBef>
                <a:spcPts val="160"/>
              </a:spcBef>
              <a:buNone/>
            </a:pPr>
            <a:r>
              <a:rPr lang="sv-SE" sz="1200" b="1" i="0" u="none" kern="0" baseline="0" dirty="0" smtClean="0"/>
              <a:t>Det finns två gemensamma powerpointmallar för organisationen, en blå och en vit. Du hittar båda i VIS. Avsändaren är Region Norrbotten, oavsett vilken division vi tillhör. Använd de befintliga sidmallarna (layout) så långt det är möjligt.</a:t>
            </a:r>
            <a:endParaRPr lang="sv-SE" sz="1400" i="0" u="none" kern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851852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8467"/>
            <a:ext cx="9144000" cy="51519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4132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Helbild med text ovanp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519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2001" y="734616"/>
            <a:ext cx="3590925" cy="2065734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6368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2335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E9F44AA7-38A3-0C4E-BB34-BA0F1FCEE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172" y="1076545"/>
            <a:ext cx="7912178" cy="564136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="" xmlns:a16="http://schemas.microsoft.com/office/drawing/2014/main" id="{6DDEFCB1-B006-7A47-B5C8-045B933C4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173" y="1833892"/>
            <a:ext cx="6461394" cy="23808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="" xmlns:a16="http://schemas.microsoft.com/office/drawing/2014/main" id="{670ED043-4957-AF4C-9F9A-4C71411F7F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068D838-9C72-C048-8695-D176C56A8AB5}" type="datetimeFigureOut">
              <a:rPr lang="sv-SE" smtClean="0"/>
              <a:t>2021-11-14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="" xmlns:a16="http://schemas.microsoft.com/office/drawing/2014/main" id="{467967A3-E88E-3141-B631-6235B5618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="" xmlns:a16="http://schemas.microsoft.com/office/drawing/2014/main" id="{8846C612-0289-8A43-842F-9CCE25AB5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8AB7A1A-2A75-1945-A65F-71541A8DFD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4472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el &amp; presentatö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1319002" y="1084333"/>
            <a:ext cx="6497905" cy="1011503"/>
          </a:xfrm>
          <a:prstGeom prst="rect">
            <a:avLst/>
          </a:prstGeom>
        </p:spPr>
        <p:txBody>
          <a:bodyPr anchor="b"/>
          <a:lstStyle>
            <a:lvl1pPr algn="ctr">
              <a:defRPr sz="3200" b="1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text 12"/>
          <p:cNvSpPr>
            <a:spLocks noGrp="1"/>
          </p:cNvSpPr>
          <p:nvPr>
            <p:ph type="body" sz="quarter" idx="14"/>
          </p:nvPr>
        </p:nvSpPr>
        <p:spPr>
          <a:xfrm>
            <a:off x="1319002" y="2127489"/>
            <a:ext cx="6505997" cy="68853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293923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8"/>
          <p:cNvSpPr>
            <a:spLocks noGrp="1"/>
          </p:cNvSpPr>
          <p:nvPr>
            <p:ph type="title"/>
          </p:nvPr>
        </p:nvSpPr>
        <p:spPr>
          <a:xfrm>
            <a:off x="1592722" y="384370"/>
            <a:ext cx="5978095" cy="834016"/>
          </a:xfrm>
          <a:prstGeom prst="rect">
            <a:avLst/>
          </a:prstGeom>
        </p:spPr>
        <p:txBody>
          <a:bodyPr anchor="b" anchorCtr="0"/>
          <a:lstStyle>
            <a:lvl1pPr>
              <a:defRPr sz="2400" b="1" baseline="0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6" name="Platshållare för innehåll 2"/>
          <p:cNvSpPr>
            <a:spLocks noGrp="1"/>
          </p:cNvSpPr>
          <p:nvPr>
            <p:ph sz="half" idx="1"/>
          </p:nvPr>
        </p:nvSpPr>
        <p:spPr>
          <a:xfrm>
            <a:off x="1592722" y="1314954"/>
            <a:ext cx="5978096" cy="3049084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44556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ra figur elle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innehåll 2"/>
          <p:cNvSpPr>
            <a:spLocks noGrp="1"/>
          </p:cNvSpPr>
          <p:nvPr>
            <p:ph sz="half" idx="1"/>
          </p:nvPr>
        </p:nvSpPr>
        <p:spPr>
          <a:xfrm>
            <a:off x="1134534" y="355600"/>
            <a:ext cx="6917266" cy="40084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736789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igur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8"/>
          <p:cNvSpPr>
            <a:spLocks noGrp="1"/>
          </p:cNvSpPr>
          <p:nvPr>
            <p:ph type="title"/>
          </p:nvPr>
        </p:nvSpPr>
        <p:spPr>
          <a:xfrm>
            <a:off x="5494493" y="439043"/>
            <a:ext cx="3197701" cy="607580"/>
          </a:xfrm>
          <a:prstGeom prst="rect">
            <a:avLst/>
          </a:prstGeom>
        </p:spPr>
        <p:txBody>
          <a:bodyPr anchor="b" anchorCtr="0"/>
          <a:lstStyle>
            <a:lvl1pPr>
              <a:defRPr sz="2000" b="1" baseline="0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innehåll 2"/>
          <p:cNvSpPr>
            <a:spLocks noGrp="1"/>
          </p:cNvSpPr>
          <p:nvPr>
            <p:ph sz="half" idx="1"/>
          </p:nvPr>
        </p:nvSpPr>
        <p:spPr>
          <a:xfrm>
            <a:off x="525982" y="440267"/>
            <a:ext cx="4879497" cy="392377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1600" baseline="0">
                <a:latin typeface="+mn-lt"/>
              </a:defRPr>
            </a:lvl1pPr>
            <a:lvl2pPr marL="536575" indent="0">
              <a:buNone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sz="half" idx="10"/>
          </p:nvPr>
        </p:nvSpPr>
        <p:spPr>
          <a:xfrm>
            <a:off x="5494492" y="1065562"/>
            <a:ext cx="3212538" cy="3298475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961013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Foto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495300" y="2585971"/>
            <a:ext cx="200977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sv-SE" sz="1100" dirty="0" smtClean="0"/>
              <a:t>OBS! Om du behöver justera bilden inom ramen – dubbelklicka på bilden och välj verktyget ”Beskär” som dyker upp i menyn.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38500" y="258945"/>
            <a:ext cx="5295900" cy="825388"/>
          </a:xfrm>
          <a:prstGeom prst="rect">
            <a:avLst/>
          </a:prstGeom>
        </p:spPr>
        <p:txBody>
          <a:bodyPr anchor="b"/>
          <a:lstStyle>
            <a:lvl1pPr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2857500" cy="51435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6" name="Platshållare för innehåll 2"/>
          <p:cNvSpPr>
            <a:spLocks noGrp="1"/>
          </p:cNvSpPr>
          <p:nvPr>
            <p:ph sz="half" idx="10"/>
          </p:nvPr>
        </p:nvSpPr>
        <p:spPr>
          <a:xfrm>
            <a:off x="3234389" y="1168401"/>
            <a:ext cx="5300190" cy="3195638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257691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72448" y="348300"/>
            <a:ext cx="7550022" cy="742660"/>
          </a:xfrm>
          <a:prstGeom prst="rect">
            <a:avLst/>
          </a:prstGeom>
        </p:spPr>
        <p:txBody>
          <a:bodyPr anchor="ctr" anchorCtr="0"/>
          <a:lstStyle>
            <a:lvl1pPr algn="l"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683211" y="1257840"/>
            <a:ext cx="3557174" cy="3094396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 flipH="1">
            <a:off x="4434107" y="1284703"/>
            <a:ext cx="22878" cy="305677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rgbClr val="6A6C63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5" name="Content Placeholder 2"/>
          <p:cNvSpPr>
            <a:spLocks noGrp="1"/>
          </p:cNvSpPr>
          <p:nvPr>
            <p:ph sz="half" idx="10"/>
          </p:nvPr>
        </p:nvSpPr>
        <p:spPr>
          <a:xfrm>
            <a:off x="4665297" y="1257840"/>
            <a:ext cx="3557174" cy="3094396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39313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Jämförels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72448" y="247552"/>
            <a:ext cx="7560784" cy="774953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FontTx/>
              <a:buNone/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683210" y="1647196"/>
            <a:ext cx="3664797" cy="26994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>
          <a:xfrm>
            <a:off x="669464" y="1043308"/>
            <a:ext cx="3702264" cy="4810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b="1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4555069" y="1648910"/>
            <a:ext cx="3690650" cy="26994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4564979" y="1045022"/>
            <a:ext cx="3680739" cy="4810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b="1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677333" y="1591733"/>
            <a:ext cx="3691467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0" name="Rak 9"/>
          <p:cNvCxnSpPr/>
          <p:nvPr userDrawn="1"/>
        </p:nvCxnSpPr>
        <p:spPr bwMode="auto">
          <a:xfrm>
            <a:off x="4555068" y="1591733"/>
            <a:ext cx="3691467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2096424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743833"/>
            <a:ext cx="5486400" cy="60325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10000"/>
              </a:lnSpc>
              <a:buNone/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2288" y="3315204"/>
            <a:ext cx="5486400" cy="425450"/>
          </a:xfrm>
          <a:prstGeom prst="rect">
            <a:avLst/>
          </a:prstGeom>
        </p:spPr>
        <p:txBody>
          <a:bodyPr anchor="b" anchorCtr="0"/>
          <a:lstStyle>
            <a:lvl1pPr>
              <a:defRPr sz="1600"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809276" y="338665"/>
            <a:ext cx="5455123" cy="292983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96198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179388" y="4731544"/>
            <a:ext cx="20875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600" dirty="0">
                <a:solidFill>
                  <a:srgbClr val="969696"/>
                </a:solidFill>
              </a:rPr>
              <a:t/>
            </a:r>
            <a:br>
              <a:rPr lang="sv-SE" sz="600" dirty="0">
                <a:solidFill>
                  <a:srgbClr val="969696"/>
                </a:solidFill>
              </a:rPr>
            </a:br>
            <a:endParaRPr lang="sv-SE" sz="600" dirty="0">
              <a:solidFill>
                <a:srgbClr val="969696"/>
              </a:solidFill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522" y="4568759"/>
            <a:ext cx="1537487" cy="32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3" r:id="rId2"/>
    <p:sldLayoutId id="2147483671" r:id="rId3"/>
    <p:sldLayoutId id="2147483678" r:id="rId4"/>
    <p:sldLayoutId id="2147483672" r:id="rId5"/>
    <p:sldLayoutId id="2147483662" r:id="rId6"/>
    <p:sldLayoutId id="2147483674" r:id="rId7"/>
    <p:sldLayoutId id="2147483677" r:id="rId8"/>
    <p:sldLayoutId id="2147483676" r:id="rId9"/>
    <p:sldLayoutId id="2147483664" r:id="rId10"/>
    <p:sldLayoutId id="2147483680" r:id="rId11"/>
    <p:sldLayoutId id="2147483679" r:id="rId12"/>
    <p:sldLayoutId id="2147483681" r:id="rId13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7620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2pPr>
      <a:lvl3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3pPr>
      <a:lvl4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4pPr>
      <a:lvl5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5pPr>
      <a:lvl6pPr marL="4572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6pPr>
      <a:lvl7pPr marL="9144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7pPr>
      <a:lvl8pPr marL="13716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8pPr>
      <a:lvl9pPr marL="18288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9pPr>
    </p:titleStyle>
    <p:bodyStyle>
      <a:lvl1pPr marL="107950" indent="-107950" algn="l" defTabSz="762000" rtl="0" eaLnBrk="1" fontAlgn="base" hangingPunct="1">
        <a:spcBef>
          <a:spcPct val="100000"/>
        </a:spcBef>
        <a:spcAft>
          <a:spcPct val="0"/>
        </a:spcAft>
        <a:buClr>
          <a:schemeClr val="tx2"/>
        </a:buClr>
        <a:buFont typeface="Arial" charset="0"/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720725" indent="-18415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Arial" charset="0"/>
        <a:buChar char="–"/>
        <a:defRPr sz="1600">
          <a:solidFill>
            <a:schemeClr val="tx2"/>
          </a:solidFill>
          <a:latin typeface="+mn-lt"/>
        </a:defRPr>
      </a:lvl2pPr>
      <a:lvl3pPr marL="1257300" indent="-87313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5000"/>
        <a:buFont typeface="Arial" charset="0"/>
        <a:buChar char="•"/>
        <a:defRPr sz="1600">
          <a:solidFill>
            <a:schemeClr val="tx2"/>
          </a:solidFill>
          <a:latin typeface="+mn-lt"/>
        </a:defRPr>
      </a:lvl3pPr>
      <a:lvl4pPr marL="1790700" indent="-176213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Arial" charset="0"/>
        <a:buChar char="–"/>
        <a:defRPr sz="1600">
          <a:solidFill>
            <a:schemeClr val="tx2"/>
          </a:solidFill>
          <a:latin typeface="+mn-lt"/>
        </a:defRPr>
      </a:lvl4pPr>
      <a:lvl5pPr marL="2154238" indent="-87313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Arial" charset="0"/>
        <a:buChar char="•"/>
        <a:defRPr sz="1600">
          <a:solidFill>
            <a:schemeClr val="tx2"/>
          </a:solidFill>
          <a:latin typeface="+mn-lt"/>
        </a:defRPr>
      </a:lvl5pPr>
      <a:lvl6pPr marL="24384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6pPr>
      <a:lvl7pPr marL="28956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7pPr>
      <a:lvl8pPr marL="33528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8pPr>
      <a:lvl9pPr marL="38100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Statusrapport 27 oktober 2021</a:t>
            </a:r>
            <a:endParaRPr lang="sv-SE" dirty="0"/>
          </a:p>
        </p:txBody>
      </p:sp>
      <p:pic>
        <p:nvPicPr>
          <p:cNvPr id="3" name="Platshållare för innehåll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855" y="1314450"/>
            <a:ext cx="4879340" cy="3049588"/>
          </a:xfrm>
        </p:spPr>
      </p:pic>
    </p:spTree>
    <p:extLst>
      <p:ext uri="{BB962C8B-B14F-4D97-AF65-F5344CB8AC3E}">
        <p14:creationId xmlns:p14="http://schemas.microsoft.com/office/powerpoint/2010/main" val="365304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Ekonomi - ansökningar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 smtClean="0"/>
              <a:t>Medel beviljat från Svenska filminstitutet. 100 000 kronor. Avknoppat </a:t>
            </a:r>
            <a:r>
              <a:rPr lang="sv-SE" dirty="0" smtClean="0"/>
              <a:t>projekt klart våren 2022</a:t>
            </a:r>
            <a:r>
              <a:rPr lang="sv-SE" dirty="0" smtClean="0"/>
              <a:t>. Ska göras i </a:t>
            </a:r>
            <a:r>
              <a:rPr lang="sv-SE" dirty="0" err="1" smtClean="0"/>
              <a:t>samabete</a:t>
            </a:r>
            <a:r>
              <a:rPr lang="sv-SE" dirty="0" smtClean="0"/>
              <a:t> med Filmpool Nord.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 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8494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Tidplan år 3, aktiviteter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72023086"/>
              </p:ext>
            </p:extLst>
          </p:nvPr>
        </p:nvGraphicFramePr>
        <p:xfrm>
          <a:off x="1592263" y="1314450"/>
          <a:ext cx="5978525" cy="3049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998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Tidplan år 3, aktiviteter</a:t>
            </a:r>
          </a:p>
        </p:txBody>
      </p:sp>
      <p:graphicFrame>
        <p:nvGraphicFramePr>
          <p:cNvPr id="3" name="Platshållare för innehåll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92626478"/>
              </p:ext>
            </p:extLst>
          </p:nvPr>
        </p:nvGraphicFramePr>
        <p:xfrm>
          <a:off x="1592263" y="1314450"/>
          <a:ext cx="5978525" cy="3049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0977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Projektet som helhet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sv-SE" dirty="0" smtClean="0"/>
              <a:t>Går bra, men har fördröjts gentemot plan</a:t>
            </a:r>
          </a:p>
          <a:p>
            <a:pPr marL="342900" indent="-342900">
              <a:buFont typeface="+mj-lt"/>
              <a:buAutoNum type="arabicPeriod"/>
            </a:pPr>
            <a:r>
              <a:rPr lang="sv-SE" dirty="0" smtClean="0"/>
              <a:t>Ny leverantör av webbutveckling och </a:t>
            </a:r>
            <a:r>
              <a:rPr lang="sv-SE" dirty="0" err="1" smtClean="0"/>
              <a:t>hosting</a:t>
            </a:r>
            <a:r>
              <a:rPr lang="sv-SE" dirty="0" smtClean="0"/>
              <a:t>. </a:t>
            </a:r>
            <a:r>
              <a:rPr lang="sv-SE" dirty="0" err="1" smtClean="0"/>
              <a:t>Polarbibblo</a:t>
            </a:r>
            <a:r>
              <a:rPr lang="sv-SE" dirty="0" smtClean="0"/>
              <a:t> är flyttat. </a:t>
            </a:r>
          </a:p>
          <a:p>
            <a:pPr marL="342900" indent="-342900">
              <a:buFont typeface="+mj-lt"/>
              <a:buAutoNum type="arabicPeriod"/>
            </a:pPr>
            <a:r>
              <a:rPr lang="sv-SE" dirty="0" smtClean="0"/>
              <a:t>Fortsatta iterationer av halvfärdiga funktioner, och ”fixar”.</a:t>
            </a:r>
          </a:p>
          <a:p>
            <a:pPr marL="342900" indent="-342900">
              <a:buFont typeface="+mj-lt"/>
              <a:buAutoNum type="arabicPeriod"/>
            </a:pPr>
            <a:r>
              <a:rPr lang="sv-SE" dirty="0" smtClean="0"/>
              <a:t>Kommunikation – arbetet med </a:t>
            </a:r>
            <a:r>
              <a:rPr lang="sv-SE" dirty="0" err="1" smtClean="0"/>
              <a:t>Yours</a:t>
            </a:r>
            <a:r>
              <a:rPr lang="sv-SE" dirty="0" smtClean="0"/>
              <a:t> är igång. </a:t>
            </a:r>
            <a:endParaRPr lang="sv-SE" dirty="0"/>
          </a:p>
          <a:p>
            <a:pPr marL="342900" indent="-342900">
              <a:buFont typeface="+mj-lt"/>
              <a:buAutoNum type="arabicPeriod"/>
            </a:pPr>
            <a:r>
              <a:rPr lang="sv-SE" dirty="0" err="1" smtClean="0"/>
              <a:t>Återrekryterat</a:t>
            </a:r>
            <a:r>
              <a:rPr lang="sv-SE" dirty="0" smtClean="0"/>
              <a:t> till  </a:t>
            </a:r>
            <a:r>
              <a:rPr lang="sv-SE" dirty="0" smtClean="0"/>
              <a:t>tjänsten på redaktionen genom ny medarbetare från kommunikationsavdelningen. </a:t>
            </a:r>
          </a:p>
          <a:p>
            <a:pPr marL="342900" indent="-342900">
              <a:buFont typeface="+mj-lt"/>
              <a:buAutoNum type="arabicPeriod"/>
            </a:pPr>
            <a:r>
              <a:rPr lang="sv-SE" dirty="0" smtClean="0"/>
              <a:t>Sjösätter det som har planerats allt eftersom.</a:t>
            </a:r>
          </a:p>
          <a:p>
            <a:pPr marL="342900" indent="-342900">
              <a:buFont typeface="+mj-lt"/>
              <a:buAutoNum type="arabicPeriod"/>
            </a:pPr>
            <a:r>
              <a:rPr lang="sv-SE" dirty="0" smtClean="0"/>
              <a:t>Arbetet med video påbörjat. Samarbete Filmpool Nord.</a:t>
            </a:r>
          </a:p>
          <a:p>
            <a:pPr marL="0" indent="0">
              <a:buNone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405372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603172" y="247717"/>
            <a:ext cx="7912178" cy="665016"/>
          </a:xfrm>
        </p:spPr>
        <p:txBody>
          <a:bodyPr/>
          <a:lstStyle/>
          <a:p>
            <a:r>
              <a:rPr lang="sv-SE" dirty="0" err="1" smtClean="0"/>
              <a:t>Protopersonas</a:t>
            </a:r>
            <a:endParaRPr lang="sv-SE" dirty="0"/>
          </a:p>
        </p:txBody>
      </p:sp>
      <p:pic>
        <p:nvPicPr>
          <p:cNvPr id="9" name="Platshållare för innehåll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54" y="688380"/>
            <a:ext cx="2204283" cy="2336656"/>
          </a:xfr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91" y="2574099"/>
            <a:ext cx="1810333" cy="2431018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094" y="332484"/>
            <a:ext cx="2115681" cy="2241615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060" y="2574099"/>
            <a:ext cx="2125403" cy="2229363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273" y="297532"/>
            <a:ext cx="2437163" cy="2510096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79" y="2336273"/>
            <a:ext cx="2778766" cy="256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12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Delprojekt Innehåll</a:t>
            </a:r>
          </a:p>
        </p:txBody>
      </p:sp>
      <p:sp>
        <p:nvSpPr>
          <p:cNvPr id="18" name="Platshållare för innehåll 1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 smtClean="0"/>
              <a:t>Språkarbetarna. Korrektur av sidorna, kompletteringsbeställningar </a:t>
            </a:r>
            <a:r>
              <a:rPr lang="sv-SE" dirty="0" smtClean="0"/>
              <a:t>och nybeställningar </a:t>
            </a:r>
            <a:r>
              <a:rPr lang="sv-SE" dirty="0" smtClean="0"/>
              <a:t>av översättningar till </a:t>
            </a:r>
            <a:r>
              <a:rPr lang="sv-SE" dirty="0" err="1" smtClean="0"/>
              <a:t>Polarbibblo</a:t>
            </a:r>
            <a:r>
              <a:rPr lang="sv-SE" dirty="0" smtClean="0"/>
              <a:t>.</a:t>
            </a:r>
            <a:endParaRPr lang="sv-SE" dirty="0" smtClean="0"/>
          </a:p>
          <a:p>
            <a:r>
              <a:rPr lang="sv-SE" dirty="0" smtClean="0"/>
              <a:t>Översättningar av språkpolicy och språkpolicyn för barn.</a:t>
            </a:r>
          </a:p>
          <a:p>
            <a:r>
              <a:rPr lang="sv-SE" dirty="0" smtClean="0"/>
              <a:t>Lanseringskampanjen. </a:t>
            </a:r>
          </a:p>
          <a:p>
            <a:r>
              <a:rPr lang="sv-SE" dirty="0" smtClean="0"/>
              <a:t>Var är Noras pulka? Inspelningar av översättningar samiska. Översättningar </a:t>
            </a:r>
            <a:r>
              <a:rPr lang="sv-SE" dirty="0" err="1" smtClean="0"/>
              <a:t>meki</a:t>
            </a:r>
            <a:r>
              <a:rPr lang="sv-SE" dirty="0" smtClean="0"/>
              <a:t>, under arbete.</a:t>
            </a:r>
          </a:p>
          <a:p>
            <a:r>
              <a:rPr lang="sv-SE" dirty="0" smtClean="0"/>
              <a:t>Video. Planering skrivarskola. </a:t>
            </a:r>
            <a:r>
              <a:rPr lang="sv-SE" dirty="0"/>
              <a:t>U</a:t>
            </a:r>
            <a:r>
              <a:rPr lang="sv-SE" dirty="0" smtClean="0"/>
              <a:t>treda rutiner för arbete med redigering, upphovsrätter osv.</a:t>
            </a:r>
          </a:p>
        </p:txBody>
      </p:sp>
    </p:spTree>
    <p:extLst>
      <p:ext uri="{BB962C8B-B14F-4D97-AF65-F5344CB8AC3E}">
        <p14:creationId xmlns:p14="http://schemas.microsoft.com/office/powerpoint/2010/main" val="141708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Huvudredaktören och redaktionen</a:t>
            </a:r>
            <a:endParaRPr lang="sv-SE" dirty="0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Platshållare för innehåll 2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sv-SE" dirty="0" smtClean="0"/>
              <a:t>Redaktionsmöten </a:t>
            </a:r>
            <a:r>
              <a:rPr lang="sv-SE" dirty="0" err="1" smtClean="0"/>
              <a:t>Polarbibblo</a:t>
            </a:r>
            <a:r>
              <a:rPr lang="sv-SE" dirty="0" smtClean="0"/>
              <a:t>.</a:t>
            </a:r>
          </a:p>
          <a:p>
            <a:r>
              <a:rPr lang="sv-SE" dirty="0"/>
              <a:t>R</a:t>
            </a:r>
            <a:r>
              <a:rPr lang="sv-SE" dirty="0" smtClean="0"/>
              <a:t>utin för beställningar av översättningar utarbetas</a:t>
            </a:r>
          </a:p>
          <a:p>
            <a:r>
              <a:rPr lang="sv-SE" dirty="0" smtClean="0"/>
              <a:t>Göra språksidorna</a:t>
            </a:r>
          </a:p>
          <a:p>
            <a:r>
              <a:rPr lang="sv-SE" dirty="0" smtClean="0"/>
              <a:t>Aktiviteter: </a:t>
            </a:r>
            <a:r>
              <a:rPr lang="sv-SE" dirty="0" err="1" smtClean="0"/>
              <a:t>Giellavahkku</a:t>
            </a:r>
            <a:r>
              <a:rPr lang="sv-SE" dirty="0" smtClean="0"/>
              <a:t>, </a:t>
            </a:r>
            <a:r>
              <a:rPr lang="sv-SE" dirty="0" smtClean="0"/>
              <a:t>Läslovet, Demokratiåret, julaktiviteter. </a:t>
            </a:r>
            <a:r>
              <a:rPr lang="sv-SE" dirty="0" err="1" smtClean="0"/>
              <a:t>Lanseringkampanjen</a:t>
            </a:r>
            <a:r>
              <a:rPr lang="sv-SE" dirty="0" smtClean="0"/>
              <a:t>. </a:t>
            </a:r>
          </a:p>
          <a:p>
            <a:r>
              <a:rPr lang="sv-SE" dirty="0" smtClean="0"/>
              <a:t>Utbilda nya redaktörer</a:t>
            </a:r>
          </a:p>
          <a:p>
            <a:r>
              <a:rPr lang="sv-SE" dirty="0" smtClean="0"/>
              <a:t>Färdigställa redaktörsgränssnittet</a:t>
            </a:r>
          </a:p>
          <a:p>
            <a:r>
              <a:rPr lang="sv-SE" dirty="0" smtClean="0"/>
              <a:t>Dialog med nya leverantören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909" y="-1"/>
            <a:ext cx="289131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4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7963798"/>
              </p:ext>
            </p:extLst>
          </p:nvPr>
        </p:nvGraphicFramePr>
        <p:xfrm>
          <a:off x="212496" y="969332"/>
          <a:ext cx="2871788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Acrobat Document" r:id="rId4" imgW="5667198" imgH="8020037" progId="AcroExch.Document.DC">
                  <p:embed/>
                </p:oleObj>
              </mc:Choice>
              <mc:Fallback>
                <p:oleObj name="Acrobat Document" r:id="rId4" imgW="5667198" imgH="802003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2496" y="969332"/>
                        <a:ext cx="2871788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996588" y="384370"/>
            <a:ext cx="4574229" cy="834016"/>
          </a:xfrm>
        </p:spPr>
        <p:txBody>
          <a:bodyPr/>
          <a:lstStyle/>
          <a:p>
            <a:r>
              <a:rPr lang="sv-SE" dirty="0" smtClean="0"/>
              <a:t>Delprojekt IT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half" idx="1"/>
          </p:nvPr>
        </p:nvSpPr>
        <p:spPr>
          <a:xfrm>
            <a:off x="2996588" y="1314954"/>
            <a:ext cx="4574230" cy="3049084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sv-SE" sz="1400" dirty="0" smtClean="0"/>
              <a:t>Arbete med flytt till ny leverantör. Nya rutiner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1400" dirty="0" smtClean="0"/>
              <a:t>Upprättat eget ärendehanteringssystem. </a:t>
            </a:r>
            <a:r>
              <a:rPr lang="sv-SE" sz="1400" dirty="0" err="1" smtClean="0"/>
              <a:t>Jira</a:t>
            </a:r>
            <a:endParaRPr lang="sv-SE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sv-SE" sz="1400" dirty="0" smtClean="0"/>
              <a:t>Återgång till gamla rutiner. Planering </a:t>
            </a:r>
            <a:r>
              <a:rPr lang="sv-SE" sz="1400" dirty="0"/>
              <a:t>för att återgå till </a:t>
            </a:r>
            <a:r>
              <a:rPr lang="sv-SE" dirty="0" smtClean="0"/>
              <a:t>sprintar</a:t>
            </a:r>
            <a:endParaRPr lang="sv-SE" dirty="0"/>
          </a:p>
          <a:p>
            <a:pPr marL="342900" indent="-342900">
              <a:buFont typeface="+mj-lt"/>
              <a:buAutoNum type="arabicPeriod"/>
            </a:pPr>
            <a:r>
              <a:rPr lang="sv-SE" sz="1400" dirty="0" smtClean="0"/>
              <a:t>Upprätta ny grovplan - justering</a:t>
            </a:r>
            <a:endParaRPr lang="sv-SE" sz="1400" dirty="0"/>
          </a:p>
          <a:p>
            <a:pPr marL="342900" indent="-342900">
              <a:buFont typeface="+mj-lt"/>
              <a:buAutoNum type="arabicPeriod"/>
            </a:pPr>
            <a:r>
              <a:rPr lang="sv-SE" sz="1400" dirty="0" smtClean="0"/>
              <a:t>Fördröjning av sprintar. Nu inne i sprint 8</a:t>
            </a:r>
            <a:endParaRPr lang="sv-SE" sz="14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7036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Delprojekt organisation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sv-SE" dirty="0" smtClean="0"/>
              <a:t>Ny leverantör: dialoger Mirror och </a:t>
            </a:r>
            <a:r>
              <a:rPr lang="sv-SE" dirty="0" err="1" smtClean="0"/>
              <a:t>Yours</a:t>
            </a:r>
            <a:endParaRPr lang="sv-SE" dirty="0" smtClean="0"/>
          </a:p>
          <a:p>
            <a:pPr marL="342900" indent="-342900">
              <a:buFont typeface="+mj-lt"/>
              <a:buAutoNum type="arabicPeriod"/>
            </a:pPr>
            <a:r>
              <a:rPr lang="sv-SE" dirty="0" smtClean="0"/>
              <a:t>Säkerhet och rutiner: reviderad systemdokumentation beställd. PUB-avtal med redaktörer fördröjt</a:t>
            </a:r>
          </a:p>
          <a:p>
            <a:pPr marL="342900" indent="-342900">
              <a:buFont typeface="+mj-lt"/>
              <a:buAutoNum type="arabicPeriod"/>
            </a:pPr>
            <a:r>
              <a:rPr lang="sv-SE" dirty="0" smtClean="0"/>
              <a:t>Långsiktigt budgetarbete</a:t>
            </a:r>
          </a:p>
          <a:p>
            <a:pPr marL="342900" indent="-342900">
              <a:buFont typeface="+mj-lt"/>
              <a:buAutoNum type="arabicPeriod"/>
            </a:pPr>
            <a:r>
              <a:rPr lang="sv-SE" dirty="0" smtClean="0"/>
              <a:t>Dialoger KB</a:t>
            </a:r>
          </a:p>
          <a:p>
            <a:pPr marL="342900" indent="-342900">
              <a:buFont typeface="+mj-lt"/>
              <a:buAutoNum type="arabicPeriod"/>
            </a:pPr>
            <a:r>
              <a:rPr lang="sv-SE" dirty="0" smtClean="0"/>
              <a:t>Redaktionen 2022: upprätta rutiner, delta i kravställning  av redaktörsgränssnittet – dialoger</a:t>
            </a:r>
            <a:r>
              <a:rPr lang="sv-SE" dirty="0"/>
              <a:t> </a:t>
            </a:r>
            <a:r>
              <a:rPr lang="sv-SE" dirty="0" smtClean="0"/>
              <a:t>med huvudredaktören</a:t>
            </a:r>
          </a:p>
          <a:p>
            <a:pPr marL="0" indent="0">
              <a:buNone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50767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gion Norrbotten_vit">
  <a:themeElements>
    <a:clrScheme name="Region Norrbotten blandad">
      <a:dk1>
        <a:srgbClr val="000000"/>
      </a:dk1>
      <a:lt1>
        <a:srgbClr val="FFFFFF"/>
      </a:lt1>
      <a:dk2>
        <a:srgbClr val="403D45"/>
      </a:dk2>
      <a:lt2>
        <a:srgbClr val="D0D1CD"/>
      </a:lt2>
      <a:accent1>
        <a:srgbClr val="0070C0"/>
      </a:accent1>
      <a:accent2>
        <a:srgbClr val="F8951F"/>
      </a:accent2>
      <a:accent3>
        <a:srgbClr val="83C55B"/>
      </a:accent3>
      <a:accent4>
        <a:srgbClr val="7F7F7F"/>
      </a:accent4>
      <a:accent5>
        <a:srgbClr val="403D45"/>
      </a:accent5>
      <a:accent6>
        <a:srgbClr val="C0C0BD"/>
      </a:accent6>
      <a:hlink>
        <a:srgbClr val="0070C0"/>
      </a:hlink>
      <a:folHlink>
        <a:srgbClr val="7F7F7F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/>
        </a:defPPr>
      </a:lstStyle>
    </a:txDef>
  </a:objectDefaults>
  <a:extraClrSchemeLst>
    <a:extraClrScheme>
      <a:clrScheme name="vit med jpglogga 180_ny 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 med jpglogga 180_ny 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a av 1Kopia av MALL_VI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8">
        <a:dk1>
          <a:srgbClr val="003399"/>
        </a:dk1>
        <a:lt1>
          <a:srgbClr val="0D68B0"/>
        </a:lt1>
        <a:dk2>
          <a:srgbClr val="FFFFFF"/>
        </a:dk2>
        <a:lt2>
          <a:srgbClr val="969696"/>
        </a:lt2>
        <a:accent1>
          <a:srgbClr val="969696"/>
        </a:accent1>
        <a:accent2>
          <a:srgbClr val="FFFF99"/>
        </a:accent2>
        <a:accent3>
          <a:srgbClr val="AAB9D4"/>
        </a:accent3>
        <a:accent4>
          <a:srgbClr val="002A82"/>
        </a:accent4>
        <a:accent5>
          <a:srgbClr val="C9C9C9"/>
        </a:accent5>
        <a:accent6>
          <a:srgbClr val="E7E78A"/>
        </a:accent6>
        <a:hlink>
          <a:srgbClr val="99FF99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9">
        <a:dk1>
          <a:srgbClr val="969696"/>
        </a:dk1>
        <a:lt1>
          <a:srgbClr val="FFFFFF"/>
        </a:lt1>
        <a:dk2>
          <a:srgbClr val="0D68B0"/>
        </a:dk2>
        <a:lt2>
          <a:srgbClr val="FFFFFF"/>
        </a:lt2>
        <a:accent1>
          <a:srgbClr val="969696"/>
        </a:accent1>
        <a:accent2>
          <a:srgbClr val="FFFF99"/>
        </a:accent2>
        <a:accent3>
          <a:srgbClr val="AAB9D4"/>
        </a:accent3>
        <a:accent4>
          <a:srgbClr val="DADADA"/>
        </a:accent4>
        <a:accent5>
          <a:srgbClr val="C9C9C9"/>
        </a:accent5>
        <a:accent6>
          <a:srgbClr val="E7E78A"/>
        </a:accent6>
        <a:hlink>
          <a:srgbClr val="99FF99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a av 1Kopia av MALL_VIT 10">
        <a:dk1>
          <a:srgbClr val="969696"/>
        </a:dk1>
        <a:lt1>
          <a:srgbClr val="FFFFFF"/>
        </a:lt1>
        <a:dk2>
          <a:srgbClr val="0D68B0"/>
        </a:dk2>
        <a:lt2>
          <a:srgbClr val="FFFFFF"/>
        </a:lt2>
        <a:accent1>
          <a:srgbClr val="969696"/>
        </a:accent1>
        <a:accent2>
          <a:srgbClr val="0D68B0"/>
        </a:accent2>
        <a:accent3>
          <a:srgbClr val="AAB9D4"/>
        </a:accent3>
        <a:accent4>
          <a:srgbClr val="DADADA"/>
        </a:accent4>
        <a:accent5>
          <a:srgbClr val="C9C9C9"/>
        </a:accent5>
        <a:accent6>
          <a:srgbClr val="0B5E9F"/>
        </a:accent6>
        <a:hlink>
          <a:srgbClr val="99FF99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a av 1Kopia av MALL_VIT 11">
        <a:dk1>
          <a:srgbClr val="FFFFFF"/>
        </a:dk1>
        <a:lt1>
          <a:srgbClr val="FFFFFF"/>
        </a:lt1>
        <a:dk2>
          <a:srgbClr val="FFFFFF"/>
        </a:dk2>
        <a:lt2>
          <a:srgbClr val="969696"/>
        </a:lt2>
        <a:accent1>
          <a:srgbClr val="969696"/>
        </a:accent1>
        <a:accent2>
          <a:srgbClr val="0D68B0"/>
        </a:accent2>
        <a:accent3>
          <a:srgbClr val="FFFFFF"/>
        </a:accent3>
        <a:accent4>
          <a:srgbClr val="DADADA"/>
        </a:accent4>
        <a:accent5>
          <a:srgbClr val="C9C9C9"/>
        </a:accent5>
        <a:accent6>
          <a:srgbClr val="0B5E9F"/>
        </a:accent6>
        <a:hlink>
          <a:srgbClr val="99FF99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12">
        <a:dk1>
          <a:srgbClr val="969696"/>
        </a:dk1>
        <a:lt1>
          <a:srgbClr val="FFFFFF"/>
        </a:lt1>
        <a:dk2>
          <a:srgbClr val="0D68B0"/>
        </a:dk2>
        <a:lt2>
          <a:srgbClr val="FFFFFF"/>
        </a:lt2>
        <a:accent1>
          <a:srgbClr val="969696"/>
        </a:accent1>
        <a:accent2>
          <a:srgbClr val="0D68B0"/>
        </a:accent2>
        <a:accent3>
          <a:srgbClr val="AAB9D4"/>
        </a:accent3>
        <a:accent4>
          <a:srgbClr val="DADADA"/>
        </a:accent4>
        <a:accent5>
          <a:srgbClr val="C9C9C9"/>
        </a:accent5>
        <a:accent6>
          <a:srgbClr val="0B5E9F"/>
        </a:accent6>
        <a:hlink>
          <a:srgbClr val="FFFFFF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p:Policy xmlns:p="office.server.policy" id="" local="true">
  <p:Name>Redovisande</p:Name>
  <p:Description/>
  <p:Statement/>
  <p:PolicyItems>
    <p:PolicyItem featureId="Microsoft.Office.RecordsManagement.PolicyFeatures.Expiration" staticId="0x010100D7963E0E5B7A40E5AEA07389401D709F0045878216D3F54EE2826859E7F8F5B4BC|-297041635" UniqueId="d61c8da9-d9d0-489d-9f44-067897a14229">
      <p:Name>Bevarande</p:Name>
      <p:Description>Automatisk schemaläggning av innehåll som ska bearbetas, och utföra en bevarandeåtgärd på innehåll som har nått sitt förfallodatum.</p:Description>
      <p:CustomData>
        <Schedules nextStageId="3" default="true">
          <Schedule type="Default">
            <stages>
              <data stageId="1" recur="true" offset="36" unit="months">
                <formula id="Microsoft.Office.RecordsManagement.PolicyFeatures.Expiration.Formula.BuiltIn">
                  <number>0</number>
                  <property>NLLThinningTime</property>
                  <propertyid>2793489f-7251-475b-a975-480031914936</propertyid>
                  <period>months</period>
                </formula>
                <action type="workflow" id="f1997167-f199-4753-9563-ba1b068f6462"/>
              </data>
              <data stageId="2">
                <formula id="Microsoft.Office.RecordsManagement.PolicyFeatures.Expiration.Formula.BuiltIn">
                  <number>1</number>
                  <property>NLLThinningTime</property>
                  <propertyid>2793489f-7251-475b-a975-480031914936</propertyid>
                  <period>months</period>
                </formula>
                <action type="action" id="Microsoft.Office.RecordsManagement.PolicyFeatures.Expiration.Action.MoveToRecycleBin"/>
              </data>
            </stages>
          </Schedule>
        </Schedules>
      </p:CustomData>
    </p:PolicyItem>
  </p:PolicyItems>
</p:Policy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Microsoft.Office.RecordsManagement.PolicyFeatures.ExpirationEventReceiver</Name>
    <Synchronization>Synchronous</Synchronization>
    <Type>10001</Type>
    <SequenceNumber>101</SequenceNumber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Assembly>Microsoft.Office.Policy, Version=14.0.0.0, Culture=neutral, PublicKeyToken=71e9bce111e9429c</Assembly>
    <Class>Microsoft.Office.RecordsManagement.Internal.UpdateExpireDate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Kallelse" ma:contentTypeID="0x010100D7963E0E5B7A40E5AEA07389401D709F0045878216D3F54EE2826859E7F8F5B4BC02020061EA676889B57C4FA57581F5FFCF0AFB" ma:contentTypeVersion="29" ma:contentTypeDescription="Kallelse" ma:contentTypeScope="" ma:versionID="090bbddce0ba489ef808a5b64b97f19a">
  <xsd:schema xmlns:xsd="http://www.w3.org/2001/XMLSchema" xmlns:xs="http://www.w3.org/2001/XMLSchema" xmlns:p="http://schemas.microsoft.com/office/2006/metadata/properties" xmlns:ns1="http://schemas.microsoft.com/sharepoint/v3" xmlns:ns2="bfe5ee2f-6261-4ef7-9094-605fbf1c60c0" xmlns:ns3="af834ee9-b00b-4978-96cf-ee7e39717281" targetNamespace="http://schemas.microsoft.com/office/2006/metadata/properties" ma:root="true" ma:fieldsID="5c2fb2f54c082d0b470ff8187cd19f72" ns1:_="" ns2:_="" ns3:_="">
    <xsd:import namespace="http://schemas.microsoft.com/sharepoint/v3"/>
    <xsd:import namespace="bfe5ee2f-6261-4ef7-9094-605fbf1c60c0"/>
    <xsd:import namespace="af834ee9-b00b-4978-96cf-ee7e3971728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VIS_DocumentId" minOccurs="0"/>
                <xsd:element ref="ns1:NLLStakeholderTaxHTField0" minOccurs="0"/>
                <xsd:element ref="ns2:TaxKeywordTaxHTField" minOccurs="0"/>
                <xsd:element ref="ns3:DocumentStatus" minOccurs="0"/>
                <xsd:element ref="ns1:NLLInformationclass"/>
                <xsd:element ref="ns1:NLLThinningTime" minOccurs="0"/>
                <xsd:element ref="ns3:VISResponsible"/>
                <xsd:element ref="ns1:AnsvarigQuickpart" minOccurs="0"/>
                <xsd:element ref="ns1:NLLDocumentTypeTaxHTField0" minOccurs="0"/>
                <xsd:element ref="ns1:NLLMeetingTypeTaxHTField0" minOccurs="0"/>
                <xsd:element ref="ns1:NLLMeetingDate" minOccurs="0"/>
                <xsd:element ref="ns1:_dlc_Exempt" minOccurs="0"/>
                <xsd:element ref="ns1:_dlc_ExpireDateSaved" minOccurs="0"/>
                <xsd:element ref="ns1:_dlc_ExpireDate" minOccurs="0"/>
                <xsd:element ref="ns1:prdProcessTaxHTField0" minOccurs="0"/>
                <xsd:element ref="ns1:NLLVersion" minOccurs="0"/>
                <xsd:element ref="ns1:NLLModifiedBy" minOccurs="0"/>
                <xsd:element ref="ns1:NLLDocumentIDValue" minOccurs="0"/>
                <xsd:element ref="ns1:NLLPublishingstatus" minOccurs="0"/>
                <xsd:element ref="ns1:NLLDiarienummer" minOccurs="0"/>
                <xsd:element ref="ns1:NLLPublishDate" minOccurs="0"/>
                <xsd:element ref="ns1:NLLInformationCollectionTaxHTField0" minOccurs="0"/>
                <xsd:element ref="ns1:NLLProducerPlaceTaxHTField0" minOccurs="0"/>
                <xsd:element ref="ns1:NLLEstablishedBy"/>
                <xsd:element ref="ns1:NLLEstablishedByQuickpart" minOccurs="0"/>
                <xsd:element ref="ns1:VersionComment" minOccurs="0"/>
                <xsd:element ref="ns1:NLLPublishDateQuickpart" minOccurs="0"/>
                <xsd:element ref="ns1:NLLLockWorkflows" minOccurs="0"/>
                <xsd:element ref="ns1:NLLPublish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LLStakeholderTaxHTField0" ma:index="13" nillable="true" ma:taxonomy="true" ma:internalName="NLLStakeholderTaxHTField0" ma:taxonomyFieldName="NLLStakeholder" ma:displayName="Gäller för verksamhet" ma:fieldId="{fc9b4796-81cc-4809-b89e-b480826c68b7}" ma:taxonomyMulti="true" ma:sspId="39d54842-4abd-4019-b0bf-19e71d696155" ma:termSetId="012a677c-9277-4d4c-83ea-a9768cc2772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Informationclass" ma:index="17" ma:displayName="Informationsklass" ma:internalName="NLLInformationclass">
      <xsd:simpleType>
        <xsd:restriction base="dms:Choice">
          <xsd:enumeration value="Publik"/>
          <xsd:enumeration value="Intern alla"/>
          <xsd:enumeration value="Intern skyddad"/>
        </xsd:restriction>
      </xsd:simpleType>
    </xsd:element>
    <xsd:element name="NLLThinningTime" ma:index="19" nillable="true" ma:displayName="Gallringsfrist" ma:format="DateOnly" ma:hidden="true" ma:internalName="NLLThinningTime">
      <xsd:simpleType>
        <xsd:restriction base="dms:DateTime"/>
      </xsd:simpleType>
    </xsd:element>
    <xsd:element name="AnsvarigQuickpart" ma:index="21" nillable="true" ma:displayName="AnsvarigQuickpart" ma:hidden="true" ma:internalName="AnsvarigQuickpart">
      <xsd:simpleType>
        <xsd:restriction base="dms:Text"/>
      </xsd:simpleType>
    </xsd:element>
    <xsd:element name="NLLDocumentTypeTaxHTField0" ma:index="23" ma:taxonomy="true" ma:internalName="NLLDocumentTypeTaxHTField0" ma:taxonomyFieldName="NLLDocumentType" ma:displayName="Dokumenttyp" ma:fieldId="{38578a5b-744a-40d6-84e1-ab48bc8b5a57}" ma:sspId="39d54842-4abd-4019-b0bf-19e71d696155" ma:termSetId="52dfd850-14dd-4e84-a867-57b1223f01a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MeetingTypeTaxHTField0" ma:index="25" nillable="true" ma:taxonomy="true" ma:internalName="NLLMeetingTypeTaxHTField0" ma:taxonomyFieldName="NLLMeetingType" ma:displayName="Mötestyp" ma:fieldId="{d1bc31a6-b655-4913-a964-4b566e6d575c}" ma:sspId="39d54842-4abd-4019-b0bf-19e71d696155" ma:termSetId="6393349d-d820-475e-8210-0aa68d88a29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MeetingDate" ma:index="26" nillable="true" ma:displayName="Mötesdatum" ma:format="DateOnly" ma:internalName="NLLMeetingDate">
      <xsd:simpleType>
        <xsd:restriction base="dms:DateTime"/>
      </xsd:simpleType>
    </xsd:element>
    <xsd:element name="_dlc_Exempt" ma:index="27" nillable="true" ma:displayName="Undanta från princip" ma:hidden="true" ma:internalName="_dlc_Exempt" ma:readOnly="true">
      <xsd:simpleType>
        <xsd:restriction base="dms:Unknown"/>
      </xsd:simpleType>
    </xsd:element>
    <xsd:element name="_dlc_ExpireDateSaved" ma:index="28" nillable="true" ma:displayName="Originalförfallodag" ma:hidden="true" ma:internalName="_dlc_ExpireDateSaved" ma:readOnly="true">
      <xsd:simpleType>
        <xsd:restriction base="dms:DateTime"/>
      </xsd:simpleType>
    </xsd:element>
    <xsd:element name="_dlc_ExpireDate" ma:index="29" nillable="true" ma:displayName="Förfallodatum" ma:description="" ma:hidden="true" ma:indexed="true" ma:internalName="_dlc_ExpireDate" ma:readOnly="true">
      <xsd:simpleType>
        <xsd:restriction base="dms:DateTime"/>
      </xsd:simpleType>
    </xsd:element>
    <xsd:element name="prdProcessTaxHTField0" ma:index="30" nillable="true" ma:taxonomy="true" ma:internalName="prdProcessTaxHTField0" ma:taxonomyFieldName="prdProcess" ma:displayName="Process" ma:fieldId="{7458416b-87c5-4f2a-97ed-9ee5dd1e516d}" ma:taxonomyMulti="true" ma:sspId="39d54842-4abd-4019-b0bf-19e71d696155" ma:termSetId="747d8a4a-b066-47e6-b826-8f1c93ac400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Version" ma:index="31" nillable="true" ma:displayName="Version" ma:internalName="NLLVersion" ma:readOnly="false">
      <xsd:simpleType>
        <xsd:restriction base="dms:Text"/>
      </xsd:simpleType>
    </xsd:element>
    <xsd:element name="NLLModifiedBy" ma:index="32" nillable="true" ma:displayName="Upprättad av" ma:hidden="true" ma:internalName="NLLModifiedBy">
      <xsd:simpleType>
        <xsd:restriction base="dms:Text"/>
      </xsd:simpleType>
    </xsd:element>
    <xsd:element name="NLLDocumentIDValue" ma:index="33" nillable="true" ma:displayName="Dokument-Id Värde" ma:hidden="true" ma:internalName="NLLDocumentIDValue">
      <xsd:simpleType>
        <xsd:restriction base="dms:Text"/>
      </xsd:simpleType>
    </xsd:element>
    <xsd:element name="NLLPublishingstatus" ma:index="34" nillable="true" ma:displayName="Publiceringsstatus" ma:internalName="NLLPublishingstatus" ma:readOnly="false">
      <xsd:simpleType>
        <xsd:restriction base="dms:Choice">
          <xsd:enumeration value="Ej Publicerad"/>
          <xsd:enumeration value="Publicerad"/>
          <xsd:enumeration value="Avpublicerad"/>
          <xsd:enumeration value="Revidering krävs"/>
          <xsd:enumeration value="Revidering pågår"/>
        </xsd:restriction>
      </xsd:simpleType>
    </xsd:element>
    <xsd:element name="NLLDiarienummer" ma:index="35" nillable="true" ma:displayName="Diarienummer" ma:description="" ma:internalName="NLLDiarienummer" ma:readOnly="false">
      <xsd:simpleType>
        <xsd:restriction base="dms:Text"/>
      </xsd:simpleType>
    </xsd:element>
    <xsd:element name="NLLPublishDate" ma:index="37" nillable="true" ma:displayName="Publiceringsdatum" ma:format="DateOnly" ma:hidden="true" ma:internalName="NLLPublishDate">
      <xsd:simpleType>
        <xsd:restriction base="dms:DateTime"/>
      </xsd:simpleType>
    </xsd:element>
    <xsd:element name="NLLInformationCollectionTaxHTField0" ma:index="38" nillable="true" ma:taxonomy="true" ma:internalName="NLLInformationCollectionTaxHTField0" ma:taxonomyFieldName="NLLInformationCollection" ma:displayName="Informationssamling" ma:fieldId="{5965f86f-d738-4017-88d8-24d6ef34a791}" ma:taxonomyMulti="true" ma:sspId="39d54842-4abd-4019-b0bf-19e71d696155" ma:termSetId="60e00f7a-77a4-4c71-b63e-bae2eb97b37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ProducerPlaceTaxHTField0" ma:index="40" nillable="true" ma:taxonomy="true" ma:internalName="NLLProducerPlaceTaxHTField0" ma:taxonomyFieldName="NLLProducerPlace" ma:displayName="Producentplats" ma:fieldId="{e174ebea-294d-44bc-9c09-0f97f1197811}" ma:sspId="39d54842-4abd-4019-b0bf-19e71d696155" ma:termSetId="45f1cc5b-3028-4a82-8c90-ecfb5e2e860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EstablishedBy" ma:index="41" ma:displayName="Upprättad av" ma:list="UserInfo" ma:internalName="NLLEstablishedBy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NLLEstablishedByQuickpart" ma:index="42" nillable="true" ma:displayName="Upprättad av Quickpart" ma:hidden="true" ma:internalName="NLLEstablishedByQuickpart">
      <xsd:simpleType>
        <xsd:restriction base="dms:Text"/>
      </xsd:simpleType>
    </xsd:element>
    <xsd:element name="VersionComment" ma:index="43" nillable="true" ma:displayName="Versionskommentar" ma:hidden="true" ma:internalName="VersionComment" ma:readOnly="false">
      <xsd:simpleType>
        <xsd:restriction base="dms:Text"/>
      </xsd:simpleType>
    </xsd:element>
    <xsd:element name="NLLPublishDateQuickpart" ma:index="44" nillable="true" ma:displayName="Publiceringsdatum Quickpart" ma:hidden="true" ma:internalName="NLLPublishDateQuickpart">
      <xsd:simpleType>
        <xsd:restriction base="dms:Text"/>
      </xsd:simpleType>
    </xsd:element>
    <xsd:element name="NLLLockWorkflows" ma:index="45" nillable="true" ma:displayName="ArbetsflödeKörs" ma:default="0" ma:hidden="true" ma:internalName="NLLLockWorkflows">
      <xsd:simpleType>
        <xsd:restriction base="dms:Boolean"/>
      </xsd:simpleType>
    </xsd:element>
    <xsd:element name="NLLPublished" ma:index="46" nillable="true" ma:displayName="Publicerad" ma:hidden="true" ma:internalName="NLLPublished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e5ee2f-6261-4ef7-9094-605fbf1c60c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ärde" ma:description="Värdet för dokument-ID som tilldelats till det här objektet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 länk till det här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Spara ID" ma:description="Behåll ID vid tillägg." ma:hidden="true" ma:internalName="_dlc_DocIdPersistId" ma:readOnly="true">
      <xsd:simpleType>
        <xsd:restriction base="dms:Boolean"/>
      </xsd:simpleType>
    </xsd:element>
    <xsd:element name="TaxKeywordTaxHTField" ma:index="15" nillable="true" ma:taxonomy="true" ma:internalName="TaxKeywordTaxHTField" ma:taxonomyFieldName="TaxKeyword" ma:displayName="NLL-Nyckelord" ma:fieldId="{23f27201-bee3-471e-b2e7-b64fd8b7ca38}" ma:taxonomyMulti="true" ma:sspId="39d54842-4abd-4019-b0bf-19e71d69615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834ee9-b00b-4978-96cf-ee7e39717281" elementFormDefault="qualified">
    <xsd:import namespace="http://schemas.microsoft.com/office/2006/documentManagement/types"/>
    <xsd:import namespace="http://schemas.microsoft.com/office/infopath/2007/PartnerControls"/>
    <xsd:element name="VIS_DocumentId" ma:index="12" nillable="true" ma:displayName="Producentplats ID" ma:hidden="true" ma:internalName="VIS_DocumentId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ocumentStatus" ma:index="16" nillable="true" ma:displayName="Dokumentstatus" ma:hidden="true" ma:internalName="Dokumentstatus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VISResponsible" ma:index="20" ma:displayName="Ansvarig" ma:list="UserInfo" ma:internalName="VISResponsible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LLDiarienummer xmlns="http://schemas.microsoft.com/sharepoint/v3" xsi:nil="true"/>
    <VersionComment xmlns="http://schemas.microsoft.com/sharepoint/v3" xsi:nil="true"/>
    <NLLModifiedBy xmlns="http://schemas.microsoft.com/sharepoint/v3">Regine Nordström</NLLModifiedBy>
    <NLLDocumentIDValue xmlns="http://schemas.microsoft.com/sharepoint/v3">PITMT205-1424847462-631</NLLDocumentIDValue>
    <NLLInformationclass xmlns="http://schemas.microsoft.com/sharepoint/v3">Publik</NLLInformationclass>
    <AnsvarigQuickpart xmlns="http://schemas.microsoft.com/sharepoint/v3">Regine Nordström</AnsvarigQuickpart>
    <NLLPublished xmlns="http://schemas.microsoft.com/sharepoint/v3" xsi:nil="true"/>
    <NLLStakeholder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Regionbibliotek Norrbotten</TermName>
          <TermId xmlns="http://schemas.microsoft.com/office/infopath/2007/PartnerControls">24073eab-1140-485e-aa7b-ac33233302dd</TermId>
        </TermInfo>
      </Terms>
    </NLLStakeholderTaxHTField0>
    <NLLInformationCollectionTaxHTField0 xmlns="http://schemas.microsoft.com/sharepoint/v3">
      <Terms xmlns="http://schemas.microsoft.com/office/infopath/2007/PartnerControls"/>
    </NLLInformationCollectionTaxHTField0>
    <NLLThinningTime xmlns="http://schemas.microsoft.com/sharepoint/v3">2024-12-02T23:00:00+00:00</NLLThinningTime>
    <NLLPublishDateQuickpart xmlns="http://schemas.microsoft.com/sharepoint/v3">2021-12-03</NLLPublishDateQuickpart>
    <NLLPublishingstatus xmlns="http://schemas.microsoft.com/sharepoint/v3">Publicerad</NLLPublishingstatus>
    <NLLProducerPlace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Utredning av Polarbibblo.se</TermName>
          <TermId xmlns="http://schemas.microsoft.com/office/infopath/2007/PartnerControls">87c608d5-dc3c-4ad2-bfb2-86f59404d2ff</TermId>
        </TermInfo>
      </Terms>
    </NLLProducerPlaceTaxHTField0>
    <NLLEstablishedByQuickpart xmlns="http://schemas.microsoft.com/sharepoint/v3">Regine Nordström</NLLEstablishedByQuickpart>
    <NLLPublishDate xmlns="http://schemas.microsoft.com/sharepoint/v3">2021-12-02T23:00:00+00:00</NLLPublishDate>
    <NLLDocumentType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Minnesanteckning</TermName>
          <TermId xmlns="http://schemas.microsoft.com/office/infopath/2007/PartnerControls">408eba2e-2b23-41c8-a11d-87d10e7616d4</TermId>
        </TermInfo>
      </Terms>
    </NLLDocumentTypeTaxHTField0>
    <prdProcessTaxHTField0 xmlns="http://schemas.microsoft.com/sharepoint/v3">
      <Terms xmlns="http://schemas.microsoft.com/office/infopath/2007/PartnerControls"/>
    </prdProcessTaxHTField0>
    <NLLVersion xmlns="http://schemas.microsoft.com/sharepoint/v3">1.0</NLLVersion>
    <NLLEstablishedBy xmlns="http://schemas.microsoft.com/sharepoint/v3">
      <UserInfo>
        <DisplayName>Regine Nordström</DisplayName>
        <AccountId>63</AccountId>
        <AccountType/>
      </UserInfo>
    </NLLEstablishedBy>
    <NLLLockWorkflows xmlns="http://schemas.microsoft.com/sharepoint/v3">false</NLLLockWorkflows>
    <NLLMeetingTypeTaxHTField0 xmlns="http://schemas.microsoft.com/sharepoint/v3">
      <Terms xmlns="http://schemas.microsoft.com/office/infopath/2007/PartnerControls"/>
    </NLLMeetingTypeTaxHTField0>
    <NLLMeetingDate xmlns="http://schemas.microsoft.com/sharepoint/v3">2021-10-26T22:00:00+00:00</NLLMeetingDate>
    <TaxKeywordTaxHTField xmlns="bfe5ee2f-6261-4ef7-9094-605fbf1c60c0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projekt</TermName>
          <TermId xmlns="http://schemas.microsoft.com/office/infopath/2007/PartnerControls">690cd430-95b9-4a3c-bf0f-f4f3aa3c763a</TermId>
        </TermInfo>
        <TermInfo xmlns="http://schemas.microsoft.com/office/infopath/2007/PartnerControls">
          <TermName xmlns="http://schemas.microsoft.com/office/infopath/2007/PartnerControls">Styrgrupp</TermName>
          <TermId xmlns="http://schemas.microsoft.com/office/infopath/2007/PartnerControls">def03c7a-4fe7-4607-be6e-f6740664d295</TermId>
        </TermInfo>
        <TermInfo xmlns="http://schemas.microsoft.com/office/infopath/2007/PartnerControls">
          <TermName xmlns="http://schemas.microsoft.com/office/infopath/2007/PartnerControls">Polarbibblo</TermName>
          <TermId xmlns="http://schemas.microsoft.com/office/infopath/2007/PartnerControls">4fb02f2b-471b-4aec-ade9-075a5efdeb35</TermId>
        </TermInfo>
      </Terms>
    </TaxKeywordTaxHTField>
    <_dlc_DocId xmlns="bfe5ee2f-6261-4ef7-9094-605fbf1c60c0">PITMT205-1424847462-631</_dlc_DocId>
    <_dlc_DocIdUrl xmlns="bfe5ee2f-6261-4ef7-9094-605fbf1c60c0">
      <Url>http://spportal.extvis.local/process/projekt/_layouts/15/DocIdRedir.aspx?ID=PITMT205-1424847462-631</Url>
      <Description>PITMT205-1424847462-631</Description>
    </_dlc_DocIdUrl>
    <_dlc_DocIdPersistId xmlns="bfe5ee2f-6261-4ef7-9094-605fbf1c60c0">true</_dlc_DocIdPersistId>
    <_dlc_ExpireDateSaved xmlns="http://schemas.microsoft.com/sharepoint/v3" xsi:nil="true"/>
    <_dlc_ExpireDate xmlns="http://schemas.microsoft.com/sharepoint/v3">2024-12-02T23:00:00+00:00</_dlc_ExpireDate>
    <VISResponsible xmlns="af834ee9-b00b-4978-96cf-ee7e39717281">
      <UserInfo>
        <DisplayName>Regine Nordström</DisplayName>
        <AccountId>63</AccountId>
        <AccountType/>
      </UserInfo>
    </VISResponsible>
    <VIS_DocumentId xmlns="af834ee9-b00b-4978-96cf-ee7e39717281">
      <Url>https://samarbeta.nll.se/projekt/utredningavpolarbibblose/_layouts/15/DocIdRedir.aspx?ID=PITMT205-1424847462-631</Url>
      <Description>PITMT205-1424847462-631</Description>
    </VIS_DocumentId>
    <DocumentStatus xmlns="af834ee9-b00b-4978-96cf-ee7e39717281">
      <Url>https://samarbeta.nll.se/projekt/utredningavpolarbibblose/_layouts/15/wrkstat.aspx?List=73f53190-ed45-4948-a3ec-1e903501d1d9&amp;WorkflowInstanceName=a73b7b9c-e036-4555-b18e-06dc9f13cda9</Url>
      <Description>Publicerad</Description>
    </DocumentStatus>
    <_dlc_Exempt xmlns="http://schemas.microsoft.com/sharepoint/v3">false</_dlc_Exempt>
  </documentManagement>
</p:propertie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7D6320-BD44-4B42-8FF8-AF7E64C0B91C}"/>
</file>

<file path=customXml/itemProps2.xml><?xml version="1.0" encoding="utf-8"?>
<ds:datastoreItem xmlns:ds="http://schemas.openxmlformats.org/officeDocument/2006/customXml" ds:itemID="{E3CF9FFE-4AD2-4CD0-9D73-4C74BB6A64F8}"/>
</file>

<file path=customXml/itemProps3.xml><?xml version="1.0" encoding="utf-8"?>
<ds:datastoreItem xmlns:ds="http://schemas.openxmlformats.org/officeDocument/2006/customXml" ds:itemID="{3ABA8C8C-2254-47DB-AF1F-C004F97CAE65}"/>
</file>

<file path=customXml/itemProps4.xml><?xml version="1.0" encoding="utf-8"?>
<ds:datastoreItem xmlns:ds="http://schemas.openxmlformats.org/officeDocument/2006/customXml" ds:itemID="{13EEB631-19F9-4FF6-B700-AC887A251A13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79717bbc-c6ed-4687-9273-b7f5e58e983f"/>
    <ds:schemaRef ds:uri="http://www.w3.org/XML/1998/namespace"/>
    <ds:schemaRef ds:uri="http://purl.org/dc/dcmitype/"/>
  </ds:schemaRefs>
</ds:datastoreItem>
</file>

<file path=customXml/itemProps5.xml><?xml version="1.0" encoding="utf-8"?>
<ds:datastoreItem xmlns:ds="http://schemas.openxmlformats.org/officeDocument/2006/customXml" ds:itemID="{575DE469-DB26-43A2-B805-AEF3B0BBE2D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1455</TotalTime>
  <Words>647</Words>
  <Application>Microsoft Office PowerPoint</Application>
  <PresentationFormat>Bildspel på skärmen (16:9)</PresentationFormat>
  <Paragraphs>73</Paragraphs>
  <Slides>10</Slides>
  <Notes>10</Notes>
  <HiddenSlides>0</HiddenSlides>
  <MMClips>0</MMClips>
  <ScaleCrop>false</ScaleCrop>
  <HeadingPairs>
    <vt:vector size="8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5" baseType="lpstr">
      <vt:lpstr>Arial</vt:lpstr>
      <vt:lpstr>Calibri</vt:lpstr>
      <vt:lpstr>Wingdings</vt:lpstr>
      <vt:lpstr>Region Norrbotten_vit</vt:lpstr>
      <vt:lpstr>Acrobat Document</vt:lpstr>
      <vt:lpstr>Statusrapport 27 oktober 2021</vt:lpstr>
      <vt:lpstr>Tidplan år 3, aktiviteter</vt:lpstr>
      <vt:lpstr>Tidplan år 3, aktiviteter</vt:lpstr>
      <vt:lpstr>Projektet som helhet</vt:lpstr>
      <vt:lpstr>Protopersonas</vt:lpstr>
      <vt:lpstr>Delprojekt Innehåll</vt:lpstr>
      <vt:lpstr>Huvudredaktören och redaktionen</vt:lpstr>
      <vt:lpstr>Delprojekt IT</vt:lpstr>
      <vt:lpstr>Delprojekt organisation</vt:lpstr>
      <vt:lpstr>Ekonomi - ansökningar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Styrgruppsmöte 9 juni 2021, statusrapport</dc:title>
  <dc:creator>Regine Nordström</dc:creator>
  <cp:keywords>Polarbibblo; projekt; Styrgrupp</cp:keywords>
  <cp:lastModifiedBy>Regine Nordström</cp:lastModifiedBy>
  <cp:revision>112</cp:revision>
  <cp:lastPrinted>2015-10-01T11:12:07Z</cp:lastPrinted>
  <dcterms:created xsi:type="dcterms:W3CDTF">2017-03-16T14:21:56Z</dcterms:created>
  <dcterms:modified xsi:type="dcterms:W3CDTF">2021-11-14T15:34:00Z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LLProducerPlace">
    <vt:lpwstr>141;#Utredning av Polarbibblo.se|87c608d5-dc3c-4ad2-bfb2-86f59404d2ff</vt:lpwstr>
  </property>
  <property fmtid="{D5CDD505-2E9C-101B-9397-08002B2CF9AE}" pid="3" name="TaxKeyword">
    <vt:lpwstr>128;#projekt|690cd430-95b9-4a3c-bf0f-f4f3aa3c763a;#176;#Styrgrupp|def03c7a-4fe7-4607-be6e-f6740664d295;#140;#Polarbibblo|4fb02f2b-471b-4aec-ade9-075a5efdeb35</vt:lpwstr>
  </property>
  <property fmtid="{D5CDD505-2E9C-101B-9397-08002B2CF9AE}" pid="4" name="CareActionCodeSurgical">
    <vt:lpwstr/>
  </property>
  <property fmtid="{D5CDD505-2E9C-101B-9397-08002B2CF9AE}" pid="5" name="NLLInformationCollection">
    <vt:lpwstr/>
  </property>
  <property fmtid="{D5CDD505-2E9C-101B-9397-08002B2CF9AE}" pid="6" name="NLLStakeholder">
    <vt:lpwstr>137;#Regionbibliotek Norrbotten|24073eab-1140-485e-aa7b-ac33233302dd</vt:lpwstr>
  </property>
  <property fmtid="{D5CDD505-2E9C-101B-9397-08002B2CF9AE}" pid="7" name="PsychiatricCodeTaxHTField0">
    <vt:lpwstr/>
  </property>
  <property fmtid="{D5CDD505-2E9C-101B-9397-08002B2CF9AE}" pid="8" name="TLVCodeDiagnosisTaxHTField0">
    <vt:lpwstr/>
  </property>
  <property fmtid="{D5CDD505-2E9C-101B-9397-08002B2CF9AE}" pid="9" name="ContentTypeId">
    <vt:lpwstr>0x010100D7963E0E5B7A40E5AEA07389401D709F0045878216D3F54EE2826859E7F8F5B4BC02020061EA676889B57C4FA57581F5FFCF0AFB</vt:lpwstr>
  </property>
  <property fmtid="{D5CDD505-2E9C-101B-9397-08002B2CF9AE}" pid="10" name="SpecialtyTaxHTField0">
    <vt:lpwstr/>
  </property>
  <property fmtid="{D5CDD505-2E9C-101B-9397-08002B2CF9AE}" pid="11" name="NLLMeetingType">
    <vt:lpwstr/>
  </property>
  <property fmtid="{D5CDD505-2E9C-101B-9397-08002B2CF9AE}" pid="12" name="CareActionCodeNonSurgical">
    <vt:lpwstr/>
  </property>
  <property fmtid="{D5CDD505-2E9C-101B-9397-08002B2CF9AE}" pid="13" name="CompulsoryActionTaxHTField0">
    <vt:lpwstr/>
  </property>
  <property fmtid="{D5CDD505-2E9C-101B-9397-08002B2CF9AE}" pid="14" name="NLLMtptCode">
    <vt:lpwstr/>
  </property>
  <property fmtid="{D5CDD505-2E9C-101B-9397-08002B2CF9AE}" pid="15" name="Specialty">
    <vt:lpwstr/>
  </property>
  <property fmtid="{D5CDD505-2E9C-101B-9397-08002B2CF9AE}" pid="16" name="ICD10Code">
    <vt:lpwstr/>
  </property>
  <property fmtid="{D5CDD505-2E9C-101B-9397-08002B2CF9AE}" pid="17" name="AnalysisNameTaxHTField0">
    <vt:lpwstr/>
  </property>
  <property fmtid="{D5CDD505-2E9C-101B-9397-08002B2CF9AE}" pid="18" name="NLLMeetingTypeTaxHTField0">
    <vt:lpwstr/>
  </property>
  <property fmtid="{D5CDD505-2E9C-101B-9397-08002B2CF9AE}" pid="19" name="CareActionCodeSurgicalTaxHTField0">
    <vt:lpwstr/>
  </property>
  <property fmtid="{D5CDD505-2E9C-101B-9397-08002B2CF9AE}" pid="20" name="PharmaceuticalCodeTaxHTField0">
    <vt:lpwstr/>
  </property>
  <property fmtid="{D5CDD505-2E9C-101B-9397-08002B2CF9AE}" pid="21" name="NLLDecisionLevelManagedTaxHTField0">
    <vt:lpwstr/>
  </property>
  <property fmtid="{D5CDD505-2E9C-101B-9397-08002B2CF9AE}" pid="22" name="NLLDecisionLevelManaged">
    <vt:lpwstr/>
  </property>
  <property fmtid="{D5CDD505-2E9C-101B-9397-08002B2CF9AE}" pid="23" name="ICD10CodeTaxHTField0">
    <vt:lpwstr/>
  </property>
  <property fmtid="{D5CDD505-2E9C-101B-9397-08002B2CF9AE}" pid="24" name="CompulsoryAction">
    <vt:lpwstr/>
  </property>
  <property fmtid="{D5CDD505-2E9C-101B-9397-08002B2CF9AE}" pid="25" name="RadiologicalCode">
    <vt:lpwstr/>
  </property>
  <property fmtid="{D5CDD505-2E9C-101B-9397-08002B2CF9AE}" pid="26" name="TLVCodeAction">
    <vt:lpwstr/>
  </property>
  <property fmtid="{D5CDD505-2E9C-101B-9397-08002B2CF9AE}" pid="27" name="prdProcess">
    <vt:lpwstr/>
  </property>
  <property fmtid="{D5CDD505-2E9C-101B-9397-08002B2CF9AE}" pid="28" name="References">
    <vt:lpwstr/>
  </property>
  <property fmtid="{D5CDD505-2E9C-101B-9397-08002B2CF9AE}" pid="29" name="TLVCodeDiagnosis">
    <vt:lpwstr/>
  </property>
  <property fmtid="{D5CDD505-2E9C-101B-9397-08002B2CF9AE}" pid="30" name="PharmaceuticalCode">
    <vt:lpwstr/>
  </property>
  <property fmtid="{D5CDD505-2E9C-101B-9397-08002B2CF9AE}" pid="31" name="ReferencesTaxHTField0">
    <vt:lpwstr/>
  </property>
  <property fmtid="{D5CDD505-2E9C-101B-9397-08002B2CF9AE}" pid="32" name="TLVCodeActionTaxHTField0">
    <vt:lpwstr/>
  </property>
  <property fmtid="{D5CDD505-2E9C-101B-9397-08002B2CF9AE}" pid="33" name="NLLProjectTypeTaxHTField0">
    <vt:lpwstr/>
  </property>
  <property fmtid="{D5CDD505-2E9C-101B-9397-08002B2CF9AE}" pid="34" name="PsychiatricCode">
    <vt:lpwstr/>
  </property>
  <property fmtid="{D5CDD505-2E9C-101B-9397-08002B2CF9AE}" pid="35" name="RadiologicalCodeTaxHTField0">
    <vt:lpwstr/>
  </property>
  <property fmtid="{D5CDD505-2E9C-101B-9397-08002B2CF9AE}" pid="36" name="NLLDocumentType">
    <vt:lpwstr>87;#Minnesanteckning|408eba2e-2b23-41c8-a11d-87d10e7616d4</vt:lpwstr>
  </property>
  <property fmtid="{D5CDD505-2E9C-101B-9397-08002B2CF9AE}" pid="37" name="NLLProjectType">
    <vt:lpwstr/>
  </property>
  <property fmtid="{D5CDD505-2E9C-101B-9397-08002B2CF9AE}" pid="38" name="AnalysisName">
    <vt:lpwstr/>
  </property>
  <property fmtid="{D5CDD505-2E9C-101B-9397-08002B2CF9AE}" pid="39" name="NLLMtptCodeTaxHTField0">
    <vt:lpwstr/>
  </property>
  <property fmtid="{D5CDD505-2E9C-101B-9397-08002B2CF9AE}" pid="40" name="CareActionCodeNonSurgicalTaxHTField0">
    <vt:lpwstr/>
  </property>
  <property fmtid="{D5CDD505-2E9C-101B-9397-08002B2CF9AE}" pid="41" name="NLLApprovedByQuickPart">
    <vt:lpwstr/>
  </property>
  <property fmtid="{D5CDD505-2E9C-101B-9397-08002B2CF9AE}" pid="42" name="NLLProjectDescription">
    <vt:lpwstr/>
  </property>
  <property fmtid="{D5CDD505-2E9C-101B-9397-08002B2CF9AE}" pid="43" name="NPUCode">
    <vt:lpwstr/>
  </property>
  <property fmtid="{D5CDD505-2E9C-101B-9397-08002B2CF9AE}" pid="44" name="NLLClosureDate">
    <vt:lpwstr/>
  </property>
  <property fmtid="{D5CDD505-2E9C-101B-9397-08002B2CF9AE}" pid="45" name="NLLProducerplaceID">
    <vt:lpwstr/>
  </property>
  <property fmtid="{D5CDD505-2E9C-101B-9397-08002B2CF9AE}" pid="46" name="NLLPublishedTemplate">
    <vt:lpwstr/>
  </property>
  <property fmtid="{D5CDD505-2E9C-101B-9397-08002B2CF9AE}" pid="47" name="NLLWFComment">
    <vt:lpwstr/>
  </property>
  <property fmtid="{D5CDD505-2E9C-101B-9397-08002B2CF9AE}" pid="48" name="NLLPTCName">
    <vt:lpwstr/>
  </property>
  <property fmtid="{D5CDD505-2E9C-101B-9397-08002B2CF9AE}" pid="49" name="NLLProjectName">
    <vt:lpwstr/>
  </property>
  <property fmtid="{D5CDD505-2E9C-101B-9397-08002B2CF9AE}" pid="50" name="TaxCatchAll">
    <vt:lpwstr>128;#projekt;#176;#Styrgrupp;#141;#Utredning av Polarbibblo.se|87c608d5-dc3c-4ad2-bfb2-86f59404d2ff;#140;#Polarbibblo;#87;#Minnesanteckning|408eba2e-2b23-41c8-a11d-87d10e7616d4;#137;#Regionbibliotek Norrbotten|24073eab-1140-485e-aa7b-ac33233302dd</vt:lpwstr>
  </property>
  <property fmtid="{D5CDD505-2E9C-101B-9397-08002B2CF9AE}" pid="51" name="NLLProjectUrl">
    <vt:lpwstr/>
  </property>
  <property fmtid="{D5CDD505-2E9C-101B-9397-08002B2CF9AE}" pid="52" name="NLLProjectStatus">
    <vt:lpwstr/>
  </property>
  <property fmtid="{D5CDD505-2E9C-101B-9397-08002B2CF9AE}" pid="53" name="NLLSteeringGroup">
    <vt:lpwstr/>
  </property>
  <property fmtid="{D5CDD505-2E9C-101B-9397-08002B2CF9AE}" pid="54" name="NLLTemplateStatus">
    <vt:lpwstr/>
  </property>
  <property fmtid="{D5CDD505-2E9C-101B-9397-08002B2CF9AE}" pid="55" name="NLLProjectLeader">
    <vt:lpwstr/>
  </property>
  <property fmtid="{D5CDD505-2E9C-101B-9397-08002B2CF9AE}" pid="57" name="NLLDefaultTemplate">
    <vt:lpwstr/>
  </property>
  <property fmtid="{D5CDD505-2E9C-101B-9397-08002B2CF9AE}" pid="58" name="NLLProjectVisitor">
    <vt:lpwstr/>
  </property>
  <property fmtid="{D5CDD505-2E9C-101B-9397-08002B2CF9AE}" pid="59" name="NLLApprovedBy">
    <vt:lpwstr/>
  </property>
  <property fmtid="{D5CDD505-2E9C-101B-9397-08002B2CF9AE}" pid="60" name="NLLProjectOwner">
    <vt:lpwstr/>
  </property>
  <property fmtid="{D5CDD505-2E9C-101B-9397-08002B2CF9AE}" pid="61" name="NPUCodeTaxHTField0">
    <vt:lpwstr/>
  </property>
  <property fmtid="{D5CDD505-2E9C-101B-9397-08002B2CF9AE}" pid="62" name="NLLTemplateFolderDescription">
    <vt:lpwstr/>
  </property>
  <property fmtid="{D5CDD505-2E9C-101B-9397-08002B2CF9AE}" pid="63" name="NLLProjectOrderStatus">
    <vt:lpwstr/>
  </property>
  <property fmtid="{D5CDD505-2E9C-101B-9397-08002B2CF9AE}" pid="64" name="NLLReferenceGroup">
    <vt:lpwstr/>
  </property>
  <property fmtid="{D5CDD505-2E9C-101B-9397-08002B2CF9AE}" pid="65" name="NLLInitiationDate">
    <vt:lpwstr/>
  </property>
  <property fmtid="{D5CDD505-2E9C-101B-9397-08002B2CF9AE}" pid="67" name="NLLProjectNr">
    <vt:lpwstr/>
  </property>
  <property fmtid="{D5CDD505-2E9C-101B-9397-08002B2CF9AE}" pid="68" name="NLLWindingUpDate">
    <vt:lpwstr/>
  </property>
  <property fmtid="{D5CDD505-2E9C-101B-9397-08002B2CF9AE}" pid="69" name="NLLPTCProcessTeam">
    <vt:lpwstr/>
  </property>
  <property fmtid="{D5CDD505-2E9C-101B-9397-08002B2CF9AE}" pid="70" name="NLLImplementationDate">
    <vt:lpwstr/>
  </property>
  <property fmtid="{D5CDD505-2E9C-101B-9397-08002B2CF9AE}" pid="71" name="NLLLatestProjectTrackingDate">
    <vt:lpwstr/>
  </property>
  <property fmtid="{D5CDD505-2E9C-101B-9397-08002B2CF9AE}" pid="72" name="NLLProjectTypeText">
    <vt:lpwstr/>
  </property>
  <property fmtid="{D5CDD505-2E9C-101B-9397-08002B2CF9AE}" pid="73" name="NLLEstablishingDate">
    <vt:lpwstr/>
  </property>
  <property fmtid="{D5CDD505-2E9C-101B-9397-08002B2CF9AE}" pid="74" name="NLLProjectMember">
    <vt:lpwstr/>
  </property>
  <property fmtid="{D5CDD505-2E9C-101B-9397-08002B2CF9AE}" pid="75" name="NLLProcessTeamLookup">
    <vt:lpwstr/>
  </property>
  <property fmtid="{D5CDD505-2E9C-101B-9397-08002B2CF9AE}" pid="76" name="_dlc_DocIdItemGuid">
    <vt:lpwstr>e501bd4c-6e47-4f04-b350-cde0b0a0c001</vt:lpwstr>
  </property>
  <property fmtid="{D5CDD505-2E9C-101B-9397-08002B2CF9AE}" pid="77" name="_CopySource">
    <vt:lpwstr/>
  </property>
  <property fmtid="{D5CDD505-2E9C-101B-9397-08002B2CF9AE}" pid="78" name="NLLProjectDivisionTaxHTField0">
    <vt:lpwstr/>
  </property>
  <property fmtid="{D5CDD505-2E9C-101B-9397-08002B2CF9AE}" pid="79" name="NLLProjectDivision">
    <vt:lpwstr/>
  </property>
  <property fmtid="{D5CDD505-2E9C-101B-9397-08002B2CF9AE}" pid="80" name="NLLProjectLeaderDiv">
    <vt:lpwstr/>
  </property>
  <property fmtid="{D5CDD505-2E9C-101B-9397-08002B2CF9AE}" pid="82" name="_dlc_policyId">
    <vt:lpwstr>0x010100D7963E0E5B7A40E5AEA07389401D709F0045878216D3F54EE2826859E7F8F5B4BC|-297041635</vt:lpwstr>
  </property>
  <property fmtid="{D5CDD505-2E9C-101B-9397-08002B2CF9AE}" pid="83" name="ItemRetentionFormula">
    <vt:lpwstr>&lt;formula id="Microsoft.Office.RecordsManagement.PolicyFeatures.Expiration.Formula.BuiltIn"&gt;&lt;number&gt;0&lt;/number&gt;&lt;property&gt;NLLThinningTime&lt;/property&gt;&lt;propertyid&gt;2793489f-7251-475b-a975-480031914936&lt;/propertyid&gt;&lt;period&gt;months&lt;/period&gt;&lt;/formula&gt;</vt:lpwstr>
  </property>
  <property fmtid="{D5CDD505-2E9C-101B-9397-08002B2CF9AE}" pid="85" name="Order">
    <vt:r8>74200</vt:r8>
  </property>
  <property fmtid="{D5CDD505-2E9C-101B-9397-08002B2CF9AE}" pid="86" name="xd_ProgID">
    <vt:lpwstr/>
  </property>
  <property fmtid="{D5CDD505-2E9C-101B-9397-08002B2CF9AE}" pid="87" name="_SourceUrl">
    <vt:lpwstr/>
  </property>
  <property fmtid="{D5CDD505-2E9C-101B-9397-08002B2CF9AE}" pid="88" name="_SharedFileIndex">
    <vt:lpwstr/>
  </property>
  <property fmtid="{D5CDD505-2E9C-101B-9397-08002B2CF9AE}" pid="89" name="TemplateUrl">
    <vt:lpwstr/>
  </property>
  <property fmtid="{D5CDD505-2E9C-101B-9397-08002B2CF9AE}" pid="90" name="NLLDecisionLevelGoverning">
    <vt:lpwstr/>
  </property>
  <property fmtid="{D5CDD505-2E9C-101B-9397-08002B2CF9AE}" pid="91" name="NLLFactOwner">
    <vt:lpwstr/>
  </property>
  <property fmtid="{D5CDD505-2E9C-101B-9397-08002B2CF9AE}" pid="92" name="NLLFactOwnerText">
    <vt:lpwstr/>
  </property>
  <property fmtid="{D5CDD505-2E9C-101B-9397-08002B2CF9AE}" pid="93" name="xd_Signature">
    <vt:bool>false</vt:bool>
  </property>
  <property fmtid="{D5CDD505-2E9C-101B-9397-08002B2CF9AE}" pid="94" name="NLLDecisionLevel">
    <vt:lpwstr/>
  </property>
  <property fmtid="{D5CDD505-2E9C-101B-9397-08002B2CF9AE}" pid="95" name="NLLPTCProcessLeader">
    <vt:lpwstr/>
  </property>
  <property fmtid="{D5CDD505-2E9C-101B-9397-08002B2CF9AE}" pid="97" name="NLLPTCVISEditor">
    <vt:lpwstr/>
  </property>
</Properties>
</file>